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8" r:id="rId14"/>
    <p:sldId id="267" r:id="rId15"/>
    <p:sldId id="269" r:id="rId16"/>
    <p:sldId id="270" r:id="rId17"/>
    <p:sldId id="271" r:id="rId18"/>
    <p:sldId id="268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9" r:id="rId31"/>
    <p:sldId id="290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8A148-4ABE-4BD1-BC10-38325EDD2EC8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</dgm:pt>
    <dgm:pt modelId="{604AFED2-3318-4A0E-B20B-F77B92D7BD40}">
      <dgm:prSet phldrT="[Text]"/>
      <dgm:spPr>
        <a:xfrm>
          <a:off x="2100" y="282045"/>
          <a:ext cx="918237" cy="550942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1. Studi Literatur</a:t>
          </a:r>
        </a:p>
      </dgm:t>
    </dgm:pt>
    <dgm:pt modelId="{23FD6EB5-A2B8-4CAB-8935-3F4398EBD493}" type="parTrans" cxnId="{2A08A2AD-5366-42A6-AC82-947CB0AA841E}">
      <dgm:prSet/>
      <dgm:spPr/>
      <dgm:t>
        <a:bodyPr/>
        <a:lstStyle/>
        <a:p>
          <a:endParaRPr lang="en-US"/>
        </a:p>
      </dgm:t>
    </dgm:pt>
    <dgm:pt modelId="{6B29286A-9D85-40D9-BBCC-29328EF0C05B}" type="sibTrans" cxnId="{2A08A2AD-5366-42A6-AC82-947CB0AA841E}">
      <dgm:prSet/>
      <dgm:spPr>
        <a:xfrm>
          <a:off x="1001142" y="443654"/>
          <a:ext cx="194666" cy="227722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79A7F3DA-2A4D-4FAD-8BD8-BF83E689A97B}">
      <dgm:prSet phldrT="[Text]"/>
      <dgm:spPr>
        <a:xfrm>
          <a:off x="1287632" y="282045"/>
          <a:ext cx="918237" cy="550942"/>
        </a:xfrm>
        <a:prstGeom prst="roundRect">
          <a:avLst>
            <a:gd name="adj" fmla="val 10000"/>
          </a:avLst>
        </a:prstGeom>
        <a:solidFill>
          <a:srgbClr val="4472C4">
            <a:hueOff val="-1225557"/>
            <a:satOff val="-1705"/>
            <a:lumOff val="-65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2. Pengambilan Data</a:t>
          </a:r>
        </a:p>
      </dgm:t>
    </dgm:pt>
    <dgm:pt modelId="{75A7D032-C9BC-49DC-B8C4-6D847162DE7F}" type="sibTrans" cxnId="{2461E33F-80A2-4054-8DCA-9D57B9EF78E2}">
      <dgm:prSet/>
      <dgm:spPr>
        <a:xfrm>
          <a:off x="2286674" y="443654"/>
          <a:ext cx="194666" cy="227722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-1470669"/>
            <a:satOff val="-2046"/>
            <a:lumOff val="-784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2D80687-22C6-4E83-BC6A-292480D0C11C}" type="parTrans" cxnId="{2461E33F-80A2-4054-8DCA-9D57B9EF78E2}">
      <dgm:prSet/>
      <dgm:spPr/>
      <dgm:t>
        <a:bodyPr/>
        <a:lstStyle/>
        <a:p>
          <a:endParaRPr lang="en-US"/>
        </a:p>
      </dgm:t>
    </dgm:pt>
    <dgm:pt modelId="{11948C41-B04C-42F5-8ED6-CA9B7A95222A}">
      <dgm:prSet/>
      <dgm:spPr>
        <a:xfrm>
          <a:off x="2573164" y="282045"/>
          <a:ext cx="918237" cy="550942"/>
        </a:xfrm>
        <a:prstGeom prst="roundRect">
          <a:avLst>
            <a:gd name="adj" fmla="val 10000"/>
          </a:avLst>
        </a:prstGeom>
        <a:solidFill>
          <a:srgbClr val="4472C4">
            <a:hueOff val="-2451115"/>
            <a:satOff val="-3409"/>
            <a:lumOff val="-130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3. Preprocessing</a:t>
          </a:r>
        </a:p>
      </dgm:t>
    </dgm:pt>
    <dgm:pt modelId="{5F6D98C5-68B7-465E-8434-E8B1BF48939D}" type="parTrans" cxnId="{866754A3-60FB-4FBB-8BFC-77C88FF53C05}">
      <dgm:prSet/>
      <dgm:spPr/>
      <dgm:t>
        <a:bodyPr/>
        <a:lstStyle/>
        <a:p>
          <a:endParaRPr lang="en-US"/>
        </a:p>
      </dgm:t>
    </dgm:pt>
    <dgm:pt modelId="{F2A4FF56-7037-4411-A14C-1D1590C65CC3}" type="sibTrans" cxnId="{866754A3-60FB-4FBB-8BFC-77C88FF53C05}">
      <dgm:prSet/>
      <dgm:spPr>
        <a:xfrm rot="13371">
          <a:off x="3572667" y="446137"/>
          <a:ext cx="195780" cy="227722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-2941338"/>
            <a:satOff val="-4091"/>
            <a:lumOff val="-1569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7889DD1-4BC2-4117-8BD3-5D5D9B5B4862}">
      <dgm:prSet/>
      <dgm:spPr>
        <a:xfrm>
          <a:off x="3860796" y="1180013"/>
          <a:ext cx="918237" cy="550942"/>
        </a:xfrm>
        <a:prstGeom prst="roundRect">
          <a:avLst>
            <a:gd name="adj" fmla="val 10000"/>
          </a:avLst>
        </a:prstGeom>
        <a:solidFill>
          <a:srgbClr val="4472C4">
            <a:hueOff val="-4902230"/>
            <a:satOff val="-6819"/>
            <a:lumOff val="-26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5. </a:t>
          </a:r>
          <a:r>
            <a:rPr lang="id-ID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Perancangan</a:t>
          </a:r>
          <a:r>
            <a:rPr lang="en-US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dan Implementasi</a:t>
          </a:r>
          <a:r>
            <a:rPr lang="id-ID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Sistem</a:t>
          </a:r>
          <a:endParaRPr lang="en-US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8DFCDC3-EE28-493D-9301-8A39C2820E86}" type="parTrans" cxnId="{B98CD691-DAFC-4EA0-BA40-DB223D6CEA86}">
      <dgm:prSet/>
      <dgm:spPr/>
      <dgm:t>
        <a:bodyPr/>
        <a:lstStyle/>
        <a:p>
          <a:endParaRPr lang="en-US"/>
        </a:p>
      </dgm:t>
    </dgm:pt>
    <dgm:pt modelId="{5BC51228-B0BB-4533-85C4-B5C629A6DB58}" type="sibTrans" cxnId="{B98CD691-DAFC-4EA0-BA40-DB223D6CEA86}">
      <dgm:prSet/>
      <dgm:spPr>
        <a:xfrm rot="10790071">
          <a:off x="3583750" y="1343466"/>
          <a:ext cx="195780" cy="227722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-5882676"/>
            <a:satOff val="-8182"/>
            <a:lumOff val="-3138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AAD3D03-7231-4AD0-A664-FBD1BE58CE60}">
      <dgm:prSet/>
      <dgm:spPr>
        <a:xfrm>
          <a:off x="2573164" y="1183732"/>
          <a:ext cx="918237" cy="550942"/>
        </a:xfrm>
        <a:prstGeom prst="roundRect">
          <a:avLst>
            <a:gd name="adj" fmla="val 10000"/>
          </a:avLst>
        </a:prstGeom>
        <a:solidFill>
          <a:srgbClr val="4472C4">
            <a:hueOff val="-6127787"/>
            <a:satOff val="-8523"/>
            <a:lumOff val="-326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6. </a:t>
          </a:r>
          <a:r>
            <a:rPr lang="id-ID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Uji Coba Sistem dan Analisis</a:t>
          </a:r>
          <a:endParaRPr lang="en-US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074A182-6BA9-4B2A-B060-B3289EF40BCF}" type="parTrans" cxnId="{6B98C2D3-7C35-47EA-B86D-011FD4E35B11}">
      <dgm:prSet/>
      <dgm:spPr/>
      <dgm:t>
        <a:bodyPr/>
        <a:lstStyle/>
        <a:p>
          <a:endParaRPr lang="id-ID"/>
        </a:p>
      </dgm:t>
    </dgm:pt>
    <dgm:pt modelId="{6E36413C-F926-41AB-8058-3056B0D2163B}" type="sibTrans" cxnId="{6B98C2D3-7C35-47EA-B86D-011FD4E35B11}">
      <dgm:prSet/>
      <dgm:spPr>
        <a:xfrm rot="10796566">
          <a:off x="2260718" y="1346002"/>
          <a:ext cx="220795" cy="227722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>
          <a:noFill/>
        </a:ln>
        <a:effectLst/>
      </dgm:spPr>
      <dgm:t>
        <a:bodyPr/>
        <a:lstStyle/>
        <a:p>
          <a:endParaRPr lang="id-ID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FB86D42-E72D-4FE7-9AAB-A5E95FAAAFE0}">
      <dgm:prSet/>
      <dgm:spPr>
        <a:xfrm>
          <a:off x="1238332" y="1185065"/>
          <a:ext cx="918237" cy="550942"/>
        </a:xfrm>
        <a:prstGeom prst="roundRect">
          <a:avLst>
            <a:gd name="adj" fmla="val 10000"/>
          </a:avLst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7. </a:t>
          </a:r>
          <a:r>
            <a:rPr lang="id-ID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Pembuatan Laporan</a:t>
          </a:r>
          <a:endParaRPr lang="en-US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7047AE13-57C7-41A4-9D65-668B8479EB0B}" type="parTrans" cxnId="{B45B5C4E-CF0D-4C6F-A1BF-8C096D87DC55}">
      <dgm:prSet/>
      <dgm:spPr/>
      <dgm:t>
        <a:bodyPr/>
        <a:lstStyle/>
        <a:p>
          <a:endParaRPr lang="id-ID"/>
        </a:p>
      </dgm:t>
    </dgm:pt>
    <dgm:pt modelId="{753729B9-7EAC-46D9-940F-138CD5504F45}" type="sibTrans" cxnId="{B45B5C4E-CF0D-4C6F-A1BF-8C096D87DC55}">
      <dgm:prSet/>
      <dgm:spPr/>
      <dgm:t>
        <a:bodyPr/>
        <a:lstStyle/>
        <a:p>
          <a:endParaRPr lang="id-ID"/>
        </a:p>
      </dgm:t>
    </dgm:pt>
    <dgm:pt modelId="{2D40E0A7-7FCA-4C46-B2AD-0E4D6BA49826}">
      <dgm:prSet/>
      <dgm:spPr>
        <a:xfrm>
          <a:off x="3860796" y="287053"/>
          <a:ext cx="918237" cy="550942"/>
        </a:xfrm>
        <a:prstGeom prst="roundRect">
          <a:avLst>
            <a:gd name="adj" fmla="val 10000"/>
          </a:avLst>
        </a:prstGeo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4. </a:t>
          </a:r>
          <a:r>
            <a:rPr lang="id-ID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Menentukan Metode </a:t>
          </a:r>
          <a:r>
            <a:rPr lang="en-US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Deep Learning yang digunkanan</a:t>
          </a:r>
        </a:p>
      </dgm:t>
    </dgm:pt>
    <dgm:pt modelId="{08F85DD0-AC0D-4FBD-96DC-2786E883F532}" type="parTrans" cxnId="{C3664A06-21E0-4528-A026-FA71669604ED}">
      <dgm:prSet/>
      <dgm:spPr/>
      <dgm:t>
        <a:bodyPr/>
        <a:lstStyle/>
        <a:p>
          <a:endParaRPr lang="en-GB"/>
        </a:p>
      </dgm:t>
    </dgm:pt>
    <dgm:pt modelId="{D1C41D0E-4132-49BD-ACB8-EF98BAF5801C}" type="sibTrans" cxnId="{C3664A06-21E0-4528-A026-FA71669604ED}">
      <dgm:prSet/>
      <dgm:spPr>
        <a:xfrm rot="5400000">
          <a:off x="4229280" y="890012"/>
          <a:ext cx="181269" cy="227722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-4412007"/>
            <a:satOff val="-6137"/>
            <a:lumOff val="-2353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8E17F83-D9A0-49BE-98A0-6ECEBF3D888C}" type="pres">
      <dgm:prSet presAssocID="{3178A148-4ABE-4BD1-BC10-38325EDD2EC8}" presName="diagram" presStyleCnt="0">
        <dgm:presLayoutVars>
          <dgm:dir/>
          <dgm:resizeHandles val="exact"/>
        </dgm:presLayoutVars>
      </dgm:prSet>
      <dgm:spPr/>
    </dgm:pt>
    <dgm:pt modelId="{DC805DF6-A2DB-4606-BBFF-61B2661F084F}" type="pres">
      <dgm:prSet presAssocID="{604AFED2-3318-4A0E-B20B-F77B92D7BD40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27CBC-8C77-4A5F-9160-769F1217ECAB}" type="pres">
      <dgm:prSet presAssocID="{6B29286A-9D85-40D9-BBCC-29328EF0C05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143A41A9-20B6-4AB8-BFC8-6E44A6AD5E7D}" type="pres">
      <dgm:prSet presAssocID="{6B29286A-9D85-40D9-BBCC-29328EF0C05B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477EACC9-3873-4D35-8455-A45BCAEEF556}" type="pres">
      <dgm:prSet presAssocID="{79A7F3DA-2A4D-4FAD-8BD8-BF83E689A97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27AEEC-A0EC-4CD7-A472-80EEB81FFDBC}" type="pres">
      <dgm:prSet presAssocID="{75A7D032-C9BC-49DC-B8C4-6D847162DE7F}" presName="sibTrans" presStyleLbl="sibTrans2D1" presStyleIdx="1" presStyleCnt="6"/>
      <dgm:spPr/>
      <dgm:t>
        <a:bodyPr/>
        <a:lstStyle/>
        <a:p>
          <a:endParaRPr lang="en-US"/>
        </a:p>
      </dgm:t>
    </dgm:pt>
    <dgm:pt modelId="{4BD6557C-D9ED-4A5D-ACFA-D4CF7A01B09D}" type="pres">
      <dgm:prSet presAssocID="{75A7D032-C9BC-49DC-B8C4-6D847162DE7F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3818E868-73C2-4580-B1F4-506C25635920}" type="pres">
      <dgm:prSet presAssocID="{11948C41-B04C-42F5-8ED6-CA9B7A95222A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0FDEEA-0464-4DE6-A8CE-7D9CF8C874E4}" type="pres">
      <dgm:prSet presAssocID="{F2A4FF56-7037-4411-A14C-1D1590C65CC3}" presName="sibTrans" presStyleLbl="sibTrans2D1" presStyleIdx="2" presStyleCnt="6"/>
      <dgm:spPr/>
      <dgm:t>
        <a:bodyPr/>
        <a:lstStyle/>
        <a:p>
          <a:endParaRPr lang="en-US"/>
        </a:p>
      </dgm:t>
    </dgm:pt>
    <dgm:pt modelId="{A63C2E2F-551C-43BE-8069-772F4302EFF6}" type="pres">
      <dgm:prSet presAssocID="{F2A4FF56-7037-4411-A14C-1D1590C65CC3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9B18A530-AA27-45BC-BA2F-CC54488D6727}" type="pres">
      <dgm:prSet presAssocID="{2D40E0A7-7FCA-4C46-B2AD-0E4D6BA49826}" presName="node" presStyleLbl="node1" presStyleIdx="3" presStyleCnt="7" custLinFactNeighborX="229" custLinFactNeighborY="9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7FA5D8-12EE-42C5-B76E-691A23482161}" type="pres">
      <dgm:prSet presAssocID="{D1C41D0E-4132-49BD-ACB8-EF98BAF5801C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60D2770-0BCE-415B-8D56-7FB7D1EB3633}" type="pres">
      <dgm:prSet presAssocID="{D1C41D0E-4132-49BD-ACB8-EF98BAF5801C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CD6FBACD-F199-400B-8488-1890C9F0FFE3}" type="pres">
      <dgm:prSet presAssocID="{87889DD1-4BC2-4117-8BD3-5D5D9B5B4862}" presName="node" presStyleLbl="node1" presStyleIdx="4" presStyleCnt="7" custLinFactNeighborX="229" custLinFactNeighborY="-36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A9545-40AE-403E-AC6F-006420D9CF00}" type="pres">
      <dgm:prSet presAssocID="{5BC51228-B0BB-4533-85C4-B5C629A6DB5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A765BFC0-820A-4FCC-B2AA-A3AFDB8B8FE0}" type="pres">
      <dgm:prSet presAssocID="{5BC51228-B0BB-4533-85C4-B5C629A6DB5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A0DAA70F-7CFB-4B18-B595-C3B945257B01}" type="pres">
      <dgm:prSet presAssocID="{3AAD3D03-7231-4AD0-A664-FBD1BE58CE60}" presName="node" presStyleLbl="node1" presStyleIdx="5" presStyleCnt="7" custLinFactNeighborY="-30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D2FC9C-48C8-4F7F-B3C0-1BB37B15E597}" type="pres">
      <dgm:prSet presAssocID="{6E36413C-F926-41AB-8058-3056B0D2163B}" presName="sibTrans" presStyleLbl="sibTrans2D1" presStyleIdx="5" presStyleCnt="6"/>
      <dgm:spPr/>
      <dgm:t>
        <a:bodyPr/>
        <a:lstStyle/>
        <a:p>
          <a:endParaRPr lang="en-US"/>
        </a:p>
      </dgm:t>
    </dgm:pt>
    <dgm:pt modelId="{D45F60CE-5564-4810-B534-F0DBC8545215}" type="pres">
      <dgm:prSet presAssocID="{6E36413C-F926-41AB-8058-3056B0D2163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3897EFB9-53AB-412C-9B4D-526118586745}" type="pres">
      <dgm:prSet presAssocID="{6FB86D42-E72D-4FE7-9AAB-A5E95FAAAFE0}" presName="node" presStyleLbl="node1" presStyleIdx="6" presStyleCnt="7" custLinFactNeighborX="-5369" custLinFactNeighborY="-27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BBF27B-653C-4721-81AD-664BFF6BFBD3}" type="presOf" srcId="{6B29286A-9D85-40D9-BBCC-29328EF0C05B}" destId="{143A41A9-20B6-4AB8-BFC8-6E44A6AD5E7D}" srcOrd="1" destOrd="0" presId="urn:microsoft.com/office/officeart/2005/8/layout/process5"/>
    <dgm:cxn modelId="{849357A2-7267-405F-A135-332F101108EB}" type="presOf" srcId="{11948C41-B04C-42F5-8ED6-CA9B7A95222A}" destId="{3818E868-73C2-4580-B1F4-506C25635920}" srcOrd="0" destOrd="0" presId="urn:microsoft.com/office/officeart/2005/8/layout/process5"/>
    <dgm:cxn modelId="{D5300CC4-73DE-4C2A-B1D7-27F88C2A5862}" type="presOf" srcId="{2D40E0A7-7FCA-4C46-B2AD-0E4D6BA49826}" destId="{9B18A530-AA27-45BC-BA2F-CC54488D6727}" srcOrd="0" destOrd="0" presId="urn:microsoft.com/office/officeart/2005/8/layout/process5"/>
    <dgm:cxn modelId="{B0CD0E0A-1BD1-48C8-9691-006B9323A2FA}" type="presOf" srcId="{6E36413C-F926-41AB-8058-3056B0D2163B}" destId="{CED2FC9C-48C8-4F7F-B3C0-1BB37B15E597}" srcOrd="0" destOrd="0" presId="urn:microsoft.com/office/officeart/2005/8/layout/process5"/>
    <dgm:cxn modelId="{BD5667BE-3BD9-45D8-A20F-C7DF184FB51D}" type="presOf" srcId="{F2A4FF56-7037-4411-A14C-1D1590C65CC3}" destId="{110FDEEA-0464-4DE6-A8CE-7D9CF8C874E4}" srcOrd="0" destOrd="0" presId="urn:microsoft.com/office/officeart/2005/8/layout/process5"/>
    <dgm:cxn modelId="{D033311A-A42D-41A6-A4D1-E2857C21D435}" type="presOf" srcId="{6FB86D42-E72D-4FE7-9AAB-A5E95FAAAFE0}" destId="{3897EFB9-53AB-412C-9B4D-526118586745}" srcOrd="0" destOrd="0" presId="urn:microsoft.com/office/officeart/2005/8/layout/process5"/>
    <dgm:cxn modelId="{016B6954-CAF4-4486-9CF5-B27D1CEE4BA3}" type="presOf" srcId="{75A7D032-C9BC-49DC-B8C4-6D847162DE7F}" destId="{1D27AEEC-A0EC-4CD7-A472-80EEB81FFDBC}" srcOrd="0" destOrd="0" presId="urn:microsoft.com/office/officeart/2005/8/layout/process5"/>
    <dgm:cxn modelId="{19063446-3E24-4B7C-A1B8-8305F931A8CF}" type="presOf" srcId="{5BC51228-B0BB-4533-85C4-B5C629A6DB58}" destId="{A765BFC0-820A-4FCC-B2AA-A3AFDB8B8FE0}" srcOrd="1" destOrd="0" presId="urn:microsoft.com/office/officeart/2005/8/layout/process5"/>
    <dgm:cxn modelId="{2A08A2AD-5366-42A6-AC82-947CB0AA841E}" srcId="{3178A148-4ABE-4BD1-BC10-38325EDD2EC8}" destId="{604AFED2-3318-4A0E-B20B-F77B92D7BD40}" srcOrd="0" destOrd="0" parTransId="{23FD6EB5-A2B8-4CAB-8935-3F4398EBD493}" sibTransId="{6B29286A-9D85-40D9-BBCC-29328EF0C05B}"/>
    <dgm:cxn modelId="{8113F2AF-8950-4AC5-9A15-1E92F31F45F9}" type="presOf" srcId="{D1C41D0E-4132-49BD-ACB8-EF98BAF5801C}" destId="{F60D2770-0BCE-415B-8D56-7FB7D1EB3633}" srcOrd="1" destOrd="0" presId="urn:microsoft.com/office/officeart/2005/8/layout/process5"/>
    <dgm:cxn modelId="{6B98C2D3-7C35-47EA-B86D-011FD4E35B11}" srcId="{3178A148-4ABE-4BD1-BC10-38325EDD2EC8}" destId="{3AAD3D03-7231-4AD0-A664-FBD1BE58CE60}" srcOrd="5" destOrd="0" parTransId="{A074A182-6BA9-4B2A-B060-B3289EF40BCF}" sibTransId="{6E36413C-F926-41AB-8058-3056B0D2163B}"/>
    <dgm:cxn modelId="{D05F7AFB-F50C-483F-8CEA-449D6F157800}" type="presOf" srcId="{87889DD1-4BC2-4117-8BD3-5D5D9B5B4862}" destId="{CD6FBACD-F199-400B-8488-1890C9F0FFE3}" srcOrd="0" destOrd="0" presId="urn:microsoft.com/office/officeart/2005/8/layout/process5"/>
    <dgm:cxn modelId="{4FD39198-F119-45C4-95FC-407941E9B7E6}" type="presOf" srcId="{79A7F3DA-2A4D-4FAD-8BD8-BF83E689A97B}" destId="{477EACC9-3873-4D35-8455-A45BCAEEF556}" srcOrd="0" destOrd="0" presId="urn:microsoft.com/office/officeart/2005/8/layout/process5"/>
    <dgm:cxn modelId="{B3506D80-6A67-4FCC-9994-FB0F66DA3C93}" type="presOf" srcId="{75A7D032-C9BC-49DC-B8C4-6D847162DE7F}" destId="{4BD6557C-D9ED-4A5D-ACFA-D4CF7A01B09D}" srcOrd="1" destOrd="0" presId="urn:microsoft.com/office/officeart/2005/8/layout/process5"/>
    <dgm:cxn modelId="{C3664A06-21E0-4528-A026-FA71669604ED}" srcId="{3178A148-4ABE-4BD1-BC10-38325EDD2EC8}" destId="{2D40E0A7-7FCA-4C46-B2AD-0E4D6BA49826}" srcOrd="3" destOrd="0" parTransId="{08F85DD0-AC0D-4FBD-96DC-2786E883F532}" sibTransId="{D1C41D0E-4132-49BD-ACB8-EF98BAF5801C}"/>
    <dgm:cxn modelId="{68E306A9-E430-41D5-89D5-35F8004B6242}" type="presOf" srcId="{F2A4FF56-7037-4411-A14C-1D1590C65CC3}" destId="{A63C2E2F-551C-43BE-8069-772F4302EFF6}" srcOrd="1" destOrd="0" presId="urn:microsoft.com/office/officeart/2005/8/layout/process5"/>
    <dgm:cxn modelId="{D96D4351-DBF0-49B4-8E71-E594DFD50B1E}" type="presOf" srcId="{D1C41D0E-4132-49BD-ACB8-EF98BAF5801C}" destId="{8C7FA5D8-12EE-42C5-B76E-691A23482161}" srcOrd="0" destOrd="0" presId="urn:microsoft.com/office/officeart/2005/8/layout/process5"/>
    <dgm:cxn modelId="{4EF33409-9EDC-4D08-AAF5-335937DF9213}" type="presOf" srcId="{6E36413C-F926-41AB-8058-3056B0D2163B}" destId="{D45F60CE-5564-4810-B534-F0DBC8545215}" srcOrd="1" destOrd="0" presId="urn:microsoft.com/office/officeart/2005/8/layout/process5"/>
    <dgm:cxn modelId="{869E0407-E29D-4C16-9CDC-FDA355D29D23}" type="presOf" srcId="{604AFED2-3318-4A0E-B20B-F77B92D7BD40}" destId="{DC805DF6-A2DB-4606-BBFF-61B2661F084F}" srcOrd="0" destOrd="0" presId="urn:microsoft.com/office/officeart/2005/8/layout/process5"/>
    <dgm:cxn modelId="{B98CD691-DAFC-4EA0-BA40-DB223D6CEA86}" srcId="{3178A148-4ABE-4BD1-BC10-38325EDD2EC8}" destId="{87889DD1-4BC2-4117-8BD3-5D5D9B5B4862}" srcOrd="4" destOrd="0" parTransId="{A8DFCDC3-EE28-493D-9301-8A39C2820E86}" sibTransId="{5BC51228-B0BB-4533-85C4-B5C629A6DB58}"/>
    <dgm:cxn modelId="{B45B5C4E-CF0D-4C6F-A1BF-8C096D87DC55}" srcId="{3178A148-4ABE-4BD1-BC10-38325EDD2EC8}" destId="{6FB86D42-E72D-4FE7-9AAB-A5E95FAAAFE0}" srcOrd="6" destOrd="0" parTransId="{7047AE13-57C7-41A4-9D65-668B8479EB0B}" sibTransId="{753729B9-7EAC-46D9-940F-138CD5504F45}"/>
    <dgm:cxn modelId="{D404891C-D269-49E6-BB77-B20F91FA9DC5}" type="presOf" srcId="{3178A148-4ABE-4BD1-BC10-38325EDD2EC8}" destId="{58E17F83-D9A0-49BE-98A0-6ECEBF3D888C}" srcOrd="0" destOrd="0" presId="urn:microsoft.com/office/officeart/2005/8/layout/process5"/>
    <dgm:cxn modelId="{9A6C8658-A55A-459F-B73C-3804A5DEC151}" type="presOf" srcId="{6B29286A-9D85-40D9-BBCC-29328EF0C05B}" destId="{E1F27CBC-8C77-4A5F-9160-769F1217ECAB}" srcOrd="0" destOrd="0" presId="urn:microsoft.com/office/officeart/2005/8/layout/process5"/>
    <dgm:cxn modelId="{310A72EA-B74B-471B-9F8A-A8DB7159EABA}" type="presOf" srcId="{3AAD3D03-7231-4AD0-A664-FBD1BE58CE60}" destId="{A0DAA70F-7CFB-4B18-B595-C3B945257B01}" srcOrd="0" destOrd="0" presId="urn:microsoft.com/office/officeart/2005/8/layout/process5"/>
    <dgm:cxn modelId="{2461E33F-80A2-4054-8DCA-9D57B9EF78E2}" srcId="{3178A148-4ABE-4BD1-BC10-38325EDD2EC8}" destId="{79A7F3DA-2A4D-4FAD-8BD8-BF83E689A97B}" srcOrd="1" destOrd="0" parTransId="{92D80687-22C6-4E83-BC6A-292480D0C11C}" sibTransId="{75A7D032-C9BC-49DC-B8C4-6D847162DE7F}"/>
    <dgm:cxn modelId="{03F28ABA-879C-42C0-B005-04E929BF9632}" type="presOf" srcId="{5BC51228-B0BB-4533-85C4-B5C629A6DB58}" destId="{D93A9545-40AE-403E-AC6F-006420D9CF00}" srcOrd="0" destOrd="0" presId="urn:microsoft.com/office/officeart/2005/8/layout/process5"/>
    <dgm:cxn modelId="{866754A3-60FB-4FBB-8BFC-77C88FF53C05}" srcId="{3178A148-4ABE-4BD1-BC10-38325EDD2EC8}" destId="{11948C41-B04C-42F5-8ED6-CA9B7A95222A}" srcOrd="2" destOrd="0" parTransId="{5F6D98C5-68B7-465E-8434-E8B1BF48939D}" sibTransId="{F2A4FF56-7037-4411-A14C-1D1590C65CC3}"/>
    <dgm:cxn modelId="{DF7D525C-511F-4B72-9FB5-CDF4B67CF55E}" type="presParOf" srcId="{58E17F83-D9A0-49BE-98A0-6ECEBF3D888C}" destId="{DC805DF6-A2DB-4606-BBFF-61B2661F084F}" srcOrd="0" destOrd="0" presId="urn:microsoft.com/office/officeart/2005/8/layout/process5"/>
    <dgm:cxn modelId="{1E2409DC-83C1-4C11-AE24-B661EEAF95EA}" type="presParOf" srcId="{58E17F83-D9A0-49BE-98A0-6ECEBF3D888C}" destId="{E1F27CBC-8C77-4A5F-9160-769F1217ECAB}" srcOrd="1" destOrd="0" presId="urn:microsoft.com/office/officeart/2005/8/layout/process5"/>
    <dgm:cxn modelId="{D58C6FB7-760A-4222-AAE9-66E1725A3A0D}" type="presParOf" srcId="{E1F27CBC-8C77-4A5F-9160-769F1217ECAB}" destId="{143A41A9-20B6-4AB8-BFC8-6E44A6AD5E7D}" srcOrd="0" destOrd="0" presId="urn:microsoft.com/office/officeart/2005/8/layout/process5"/>
    <dgm:cxn modelId="{2A4BEA00-E315-4034-ABCF-E51E643B3C12}" type="presParOf" srcId="{58E17F83-D9A0-49BE-98A0-6ECEBF3D888C}" destId="{477EACC9-3873-4D35-8455-A45BCAEEF556}" srcOrd="2" destOrd="0" presId="urn:microsoft.com/office/officeart/2005/8/layout/process5"/>
    <dgm:cxn modelId="{5C287C46-8A39-4085-BF6A-C8D05A7028F5}" type="presParOf" srcId="{58E17F83-D9A0-49BE-98A0-6ECEBF3D888C}" destId="{1D27AEEC-A0EC-4CD7-A472-80EEB81FFDBC}" srcOrd="3" destOrd="0" presId="urn:microsoft.com/office/officeart/2005/8/layout/process5"/>
    <dgm:cxn modelId="{C4A7BC2F-0D5E-4379-AA30-943D3904ED09}" type="presParOf" srcId="{1D27AEEC-A0EC-4CD7-A472-80EEB81FFDBC}" destId="{4BD6557C-D9ED-4A5D-ACFA-D4CF7A01B09D}" srcOrd="0" destOrd="0" presId="urn:microsoft.com/office/officeart/2005/8/layout/process5"/>
    <dgm:cxn modelId="{562065A5-873B-4795-9B96-1D676FE7B38E}" type="presParOf" srcId="{58E17F83-D9A0-49BE-98A0-6ECEBF3D888C}" destId="{3818E868-73C2-4580-B1F4-506C25635920}" srcOrd="4" destOrd="0" presId="urn:microsoft.com/office/officeart/2005/8/layout/process5"/>
    <dgm:cxn modelId="{4D3035EF-E042-45A1-9664-ADC2BBCE665A}" type="presParOf" srcId="{58E17F83-D9A0-49BE-98A0-6ECEBF3D888C}" destId="{110FDEEA-0464-4DE6-A8CE-7D9CF8C874E4}" srcOrd="5" destOrd="0" presId="urn:microsoft.com/office/officeart/2005/8/layout/process5"/>
    <dgm:cxn modelId="{40C9C6D9-1890-4ABD-A4B7-007C90891D39}" type="presParOf" srcId="{110FDEEA-0464-4DE6-A8CE-7D9CF8C874E4}" destId="{A63C2E2F-551C-43BE-8069-772F4302EFF6}" srcOrd="0" destOrd="0" presId="urn:microsoft.com/office/officeart/2005/8/layout/process5"/>
    <dgm:cxn modelId="{F7F46CBD-EF87-4A28-A846-77185DE939B8}" type="presParOf" srcId="{58E17F83-D9A0-49BE-98A0-6ECEBF3D888C}" destId="{9B18A530-AA27-45BC-BA2F-CC54488D6727}" srcOrd="6" destOrd="0" presId="urn:microsoft.com/office/officeart/2005/8/layout/process5"/>
    <dgm:cxn modelId="{74098EC5-F126-4C26-878A-964C01CB8EF4}" type="presParOf" srcId="{58E17F83-D9A0-49BE-98A0-6ECEBF3D888C}" destId="{8C7FA5D8-12EE-42C5-B76E-691A23482161}" srcOrd="7" destOrd="0" presId="urn:microsoft.com/office/officeart/2005/8/layout/process5"/>
    <dgm:cxn modelId="{D39B8683-0E70-4E12-B800-2A9B8210F049}" type="presParOf" srcId="{8C7FA5D8-12EE-42C5-B76E-691A23482161}" destId="{F60D2770-0BCE-415B-8D56-7FB7D1EB3633}" srcOrd="0" destOrd="0" presId="urn:microsoft.com/office/officeart/2005/8/layout/process5"/>
    <dgm:cxn modelId="{3CE3BFDC-ABCE-4240-927F-2855CE709F13}" type="presParOf" srcId="{58E17F83-D9A0-49BE-98A0-6ECEBF3D888C}" destId="{CD6FBACD-F199-400B-8488-1890C9F0FFE3}" srcOrd="8" destOrd="0" presId="urn:microsoft.com/office/officeart/2005/8/layout/process5"/>
    <dgm:cxn modelId="{78CF50EE-B7D6-473D-9364-0CF5590A43A1}" type="presParOf" srcId="{58E17F83-D9A0-49BE-98A0-6ECEBF3D888C}" destId="{D93A9545-40AE-403E-AC6F-006420D9CF00}" srcOrd="9" destOrd="0" presId="urn:microsoft.com/office/officeart/2005/8/layout/process5"/>
    <dgm:cxn modelId="{AD5DA103-CF6D-4921-8931-FFA7C4FF4C55}" type="presParOf" srcId="{D93A9545-40AE-403E-AC6F-006420D9CF00}" destId="{A765BFC0-820A-4FCC-B2AA-A3AFDB8B8FE0}" srcOrd="0" destOrd="0" presId="urn:microsoft.com/office/officeart/2005/8/layout/process5"/>
    <dgm:cxn modelId="{51AD0226-40DD-48ED-ABFD-1F9317C0FFEE}" type="presParOf" srcId="{58E17F83-D9A0-49BE-98A0-6ECEBF3D888C}" destId="{A0DAA70F-7CFB-4B18-B595-C3B945257B01}" srcOrd="10" destOrd="0" presId="urn:microsoft.com/office/officeart/2005/8/layout/process5"/>
    <dgm:cxn modelId="{851B6461-3767-46C2-9FFF-E0D284E8A96E}" type="presParOf" srcId="{58E17F83-D9A0-49BE-98A0-6ECEBF3D888C}" destId="{CED2FC9C-48C8-4F7F-B3C0-1BB37B15E597}" srcOrd="11" destOrd="0" presId="urn:microsoft.com/office/officeart/2005/8/layout/process5"/>
    <dgm:cxn modelId="{EA3E22D5-AE7D-40AC-BEA3-03D22AE0C61A}" type="presParOf" srcId="{CED2FC9C-48C8-4F7F-B3C0-1BB37B15E597}" destId="{D45F60CE-5564-4810-B534-F0DBC8545215}" srcOrd="0" destOrd="0" presId="urn:microsoft.com/office/officeart/2005/8/layout/process5"/>
    <dgm:cxn modelId="{E64CC492-A2D8-4ACC-A8F4-0AACFA524403}" type="presParOf" srcId="{58E17F83-D9A0-49BE-98A0-6ECEBF3D888C}" destId="{3897EFB9-53AB-412C-9B4D-526118586745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05DF6-A2DB-4606-BBFF-61B2661F084F}">
      <dsp:nvSpPr>
        <dsp:cNvPr id="0" name=""/>
        <dsp:cNvSpPr/>
      </dsp:nvSpPr>
      <dsp:spPr>
        <a:xfrm>
          <a:off x="848182" y="1360"/>
          <a:ext cx="1890631" cy="1134378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1. Studi Literatur</a:t>
          </a:r>
        </a:p>
      </dsp:txBody>
      <dsp:txXfrm>
        <a:off x="881407" y="34585"/>
        <a:ext cx="1824181" cy="1067928"/>
      </dsp:txXfrm>
    </dsp:sp>
    <dsp:sp modelId="{E1F27CBC-8C77-4A5F-9160-769F1217ECAB}">
      <dsp:nvSpPr>
        <dsp:cNvPr id="0" name=""/>
        <dsp:cNvSpPr/>
      </dsp:nvSpPr>
      <dsp:spPr>
        <a:xfrm>
          <a:off x="2905189" y="334111"/>
          <a:ext cx="400813" cy="468876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905189" y="427886"/>
        <a:ext cx="280569" cy="281326"/>
      </dsp:txXfrm>
    </dsp:sp>
    <dsp:sp modelId="{477EACC9-3873-4D35-8455-A45BCAEEF556}">
      <dsp:nvSpPr>
        <dsp:cNvPr id="0" name=""/>
        <dsp:cNvSpPr/>
      </dsp:nvSpPr>
      <dsp:spPr>
        <a:xfrm>
          <a:off x="3495066" y="1360"/>
          <a:ext cx="1890631" cy="1134378"/>
        </a:xfrm>
        <a:prstGeom prst="roundRect">
          <a:avLst>
            <a:gd name="adj" fmla="val 10000"/>
          </a:avLst>
        </a:prstGeom>
        <a:solidFill>
          <a:srgbClr val="4472C4">
            <a:hueOff val="-1225557"/>
            <a:satOff val="-1705"/>
            <a:lumOff val="-65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2. Pengambilan Data</a:t>
          </a:r>
        </a:p>
      </dsp:txBody>
      <dsp:txXfrm>
        <a:off x="3528291" y="34585"/>
        <a:ext cx="1824181" cy="1067928"/>
      </dsp:txXfrm>
    </dsp:sp>
    <dsp:sp modelId="{1D27AEEC-A0EC-4CD7-A472-80EEB81FFDBC}">
      <dsp:nvSpPr>
        <dsp:cNvPr id="0" name=""/>
        <dsp:cNvSpPr/>
      </dsp:nvSpPr>
      <dsp:spPr>
        <a:xfrm>
          <a:off x="5552073" y="334111"/>
          <a:ext cx="400813" cy="468876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-1470669"/>
            <a:satOff val="-2046"/>
            <a:lumOff val="-784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552073" y="427886"/>
        <a:ext cx="280569" cy="281326"/>
      </dsp:txXfrm>
    </dsp:sp>
    <dsp:sp modelId="{3818E868-73C2-4580-B1F4-506C25635920}">
      <dsp:nvSpPr>
        <dsp:cNvPr id="0" name=""/>
        <dsp:cNvSpPr/>
      </dsp:nvSpPr>
      <dsp:spPr>
        <a:xfrm>
          <a:off x="6141950" y="1360"/>
          <a:ext cx="1890631" cy="1134378"/>
        </a:xfrm>
        <a:prstGeom prst="roundRect">
          <a:avLst>
            <a:gd name="adj" fmla="val 10000"/>
          </a:avLst>
        </a:prstGeom>
        <a:solidFill>
          <a:srgbClr val="4472C4">
            <a:hueOff val="-2451115"/>
            <a:satOff val="-3409"/>
            <a:lumOff val="-130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3. Preprocessing</a:t>
          </a:r>
        </a:p>
      </dsp:txBody>
      <dsp:txXfrm>
        <a:off x="6175175" y="34585"/>
        <a:ext cx="1824181" cy="1067928"/>
      </dsp:txXfrm>
    </dsp:sp>
    <dsp:sp modelId="{110FDEEA-0464-4DE6-A8CE-7D9CF8C874E4}">
      <dsp:nvSpPr>
        <dsp:cNvPr id="0" name=""/>
        <dsp:cNvSpPr/>
      </dsp:nvSpPr>
      <dsp:spPr>
        <a:xfrm rot="5392170">
          <a:off x="6886264" y="1273084"/>
          <a:ext cx="406280" cy="468876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-2941338"/>
            <a:satOff val="-4091"/>
            <a:lumOff val="-1569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6948602" y="1304382"/>
        <a:ext cx="281326" cy="284396"/>
      </dsp:txXfrm>
    </dsp:sp>
    <dsp:sp modelId="{9B18A530-AA27-45BC-BA2F-CC54488D6727}">
      <dsp:nvSpPr>
        <dsp:cNvPr id="0" name=""/>
        <dsp:cNvSpPr/>
      </dsp:nvSpPr>
      <dsp:spPr>
        <a:xfrm>
          <a:off x="6146279" y="1902303"/>
          <a:ext cx="1890631" cy="1134378"/>
        </a:xfrm>
        <a:prstGeom prst="roundRect">
          <a:avLst>
            <a:gd name="adj" fmla="val 10000"/>
          </a:avLst>
        </a:prstGeo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4. </a:t>
          </a:r>
          <a:r>
            <a:rPr lang="id-ID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Menentukan Metode </a:t>
          </a:r>
          <a:r>
            <a:rPr lang="en-US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Deep Learning yang digunkanan</a:t>
          </a:r>
        </a:p>
      </dsp:txBody>
      <dsp:txXfrm>
        <a:off x="6179504" y="1935528"/>
        <a:ext cx="1824181" cy="1067928"/>
      </dsp:txXfrm>
    </dsp:sp>
    <dsp:sp modelId="{8C7FA5D8-12EE-42C5-B76E-691A23482161}">
      <dsp:nvSpPr>
        <dsp:cNvPr id="0" name=""/>
        <dsp:cNvSpPr/>
      </dsp:nvSpPr>
      <dsp:spPr>
        <a:xfrm rot="10867587">
          <a:off x="5579051" y="2209254"/>
          <a:ext cx="400891" cy="468876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-4412007"/>
            <a:satOff val="-6137"/>
            <a:lumOff val="-2353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5699306" y="2304211"/>
        <a:ext cx="280624" cy="281326"/>
      </dsp:txXfrm>
    </dsp:sp>
    <dsp:sp modelId="{CD6FBACD-F199-400B-8488-1890C9F0FFE3}">
      <dsp:nvSpPr>
        <dsp:cNvPr id="0" name=""/>
        <dsp:cNvSpPr/>
      </dsp:nvSpPr>
      <dsp:spPr>
        <a:xfrm>
          <a:off x="3499395" y="1850257"/>
          <a:ext cx="1890631" cy="1134378"/>
        </a:xfrm>
        <a:prstGeom prst="roundRect">
          <a:avLst>
            <a:gd name="adj" fmla="val 10000"/>
          </a:avLst>
        </a:prstGeom>
        <a:solidFill>
          <a:srgbClr val="4472C4">
            <a:hueOff val="-4902230"/>
            <a:satOff val="-6819"/>
            <a:lumOff val="-261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5. </a:t>
          </a:r>
          <a:r>
            <a:rPr lang="id-ID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Perancangan</a:t>
          </a:r>
          <a:r>
            <a:rPr lang="en-US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dan Implementasi</a:t>
          </a:r>
          <a:r>
            <a:rPr lang="id-ID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Sistem</a:t>
          </a:r>
          <a:endParaRPr lang="en-US" sz="1700" kern="120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532620" y="1883482"/>
        <a:ext cx="1824181" cy="1067928"/>
      </dsp:txXfrm>
    </dsp:sp>
    <dsp:sp modelId="{D93A9545-40AE-403E-AC6F-006420D9CF00}">
      <dsp:nvSpPr>
        <dsp:cNvPr id="0" name=""/>
        <dsp:cNvSpPr/>
      </dsp:nvSpPr>
      <dsp:spPr>
        <a:xfrm rot="10790071">
          <a:off x="2928958" y="2186804"/>
          <a:ext cx="403110" cy="468876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-5882676"/>
            <a:satOff val="-8182"/>
            <a:lumOff val="-3138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3049891" y="2280404"/>
        <a:ext cx="282177" cy="281326"/>
      </dsp:txXfrm>
    </dsp:sp>
    <dsp:sp modelId="{A0DAA70F-7CFB-4B18-B595-C3B945257B01}">
      <dsp:nvSpPr>
        <dsp:cNvPr id="0" name=""/>
        <dsp:cNvSpPr/>
      </dsp:nvSpPr>
      <dsp:spPr>
        <a:xfrm>
          <a:off x="848182" y="1857914"/>
          <a:ext cx="1890631" cy="1134378"/>
        </a:xfrm>
        <a:prstGeom prst="roundRect">
          <a:avLst>
            <a:gd name="adj" fmla="val 10000"/>
          </a:avLst>
        </a:prstGeom>
        <a:solidFill>
          <a:srgbClr val="4472C4">
            <a:hueOff val="-6127787"/>
            <a:satOff val="-8523"/>
            <a:lumOff val="-326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6. </a:t>
          </a:r>
          <a:r>
            <a:rPr lang="id-ID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Uji Coba Sistem dan Analisis</a:t>
          </a:r>
          <a:endParaRPr lang="en-US" sz="1700" kern="120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881407" y="1891139"/>
        <a:ext cx="1824181" cy="1067928"/>
      </dsp:txXfrm>
    </dsp:sp>
    <dsp:sp modelId="{CED2FC9C-48C8-4F7F-B3C0-1BB37B15E597}">
      <dsp:nvSpPr>
        <dsp:cNvPr id="0" name=""/>
        <dsp:cNvSpPr/>
      </dsp:nvSpPr>
      <dsp:spPr>
        <a:xfrm rot="5584129">
          <a:off x="1541931" y="3125969"/>
          <a:ext cx="402846" cy="468876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1605926" y="3159071"/>
        <a:ext cx="281326" cy="281992"/>
      </dsp:txXfrm>
    </dsp:sp>
    <dsp:sp modelId="{3897EFB9-53AB-412C-9B4D-526118586745}">
      <dsp:nvSpPr>
        <dsp:cNvPr id="0" name=""/>
        <dsp:cNvSpPr/>
      </dsp:nvSpPr>
      <dsp:spPr>
        <a:xfrm>
          <a:off x="746674" y="3751291"/>
          <a:ext cx="1890631" cy="1134378"/>
        </a:xfrm>
        <a:prstGeom prst="roundRect">
          <a:avLst>
            <a:gd name="adj" fmla="val 10000"/>
          </a:avLst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7. </a:t>
          </a:r>
          <a:r>
            <a:rPr lang="id-ID" sz="1700" kern="1200">
              <a:solidFill>
                <a:sysClr val="window" lastClr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Pembuatan Laporan</a:t>
          </a:r>
          <a:endParaRPr lang="en-US" sz="1700" kern="1200">
            <a:solidFill>
              <a:sysClr val="window" lastClr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779899" y="3784516"/>
        <a:ext cx="1824181" cy="1067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8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97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0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7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5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89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35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2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8CC6A-670D-4BE6-95F0-A81846B3242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C6240-1349-4B22-A03B-6000C858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6873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840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111"/>
          <p:cNvSpPr txBox="1"/>
          <p:nvPr/>
        </p:nvSpPr>
        <p:spPr>
          <a:xfrm>
            <a:off x="1910639" y="155818"/>
            <a:ext cx="8370722" cy="95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4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SEMINAR HASIL</a:t>
            </a:r>
            <a:endParaRPr lang="en-US" sz="28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2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DEPARTEMEN </a:t>
            </a:r>
            <a:r>
              <a:rPr lang="id-ID" sz="2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TEKNIK INFORMATIKA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FAKULTAS TEKNIK</a:t>
            </a:r>
            <a:r>
              <a:rPr lang="id-ID" sz="2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d-ID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UNIVERSITAS HASANUDDIN</a:t>
            </a:r>
          </a:p>
        </p:txBody>
      </p:sp>
      <p:cxnSp>
        <p:nvCxnSpPr>
          <p:cNvPr id="8" name="Shape 108"/>
          <p:cNvCxnSpPr/>
          <p:nvPr/>
        </p:nvCxnSpPr>
        <p:spPr>
          <a:xfrm>
            <a:off x="4055891" y="2632370"/>
            <a:ext cx="0" cy="2286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" name="Shape 109"/>
          <p:cNvSpPr txBox="1">
            <a:spLocks/>
          </p:cNvSpPr>
          <p:nvPr/>
        </p:nvSpPr>
        <p:spPr>
          <a:xfrm>
            <a:off x="4387349" y="1546522"/>
            <a:ext cx="6897171" cy="4457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317500" algn="l">
              <a:spcBef>
                <a:spcPts val="0"/>
              </a:spcBef>
              <a:buClr>
                <a:srgbClr val="FFFFFF"/>
              </a:buClr>
              <a:buSzPts val="5000"/>
              <a:buFont typeface="Calibri"/>
              <a:buNone/>
            </a:pPr>
            <a:r>
              <a:rPr lang="en-US" sz="5000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Deteksi</a:t>
            </a:r>
            <a:r>
              <a:rPr lang="en-US" sz="5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000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Ubur-ubur</a:t>
            </a:r>
            <a:r>
              <a:rPr lang="en-US" sz="5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000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Berbasis</a:t>
            </a:r>
            <a:r>
              <a:rPr lang="en-US" sz="5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Video </a:t>
            </a:r>
            <a:r>
              <a:rPr lang="en-US" sz="5000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5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000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Metode</a:t>
            </a:r>
            <a:r>
              <a:rPr lang="en-US" sz="5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Deep Learning</a:t>
            </a:r>
            <a:endParaRPr lang="id-ID" sz="5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10"/>
          <p:cNvSpPr txBox="1">
            <a:spLocks/>
          </p:cNvSpPr>
          <p:nvPr/>
        </p:nvSpPr>
        <p:spPr>
          <a:xfrm>
            <a:off x="849963" y="1546522"/>
            <a:ext cx="2816535" cy="4457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7800" algn="r">
              <a:spcBef>
                <a:spcPts val="0"/>
              </a:spcBef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Fuad Khairi Hamid</a:t>
            </a:r>
          </a:p>
          <a:p>
            <a:pPr indent="-177800" algn="r">
              <a:spcBef>
                <a:spcPts val="0"/>
              </a:spcBef>
              <a:buClr>
                <a:srgbClr val="FFFFFF"/>
              </a:buClr>
              <a:buSzPts val="2800"/>
              <a:buFont typeface="Arial"/>
              <a:buNone/>
            </a:pPr>
            <a:endParaRPr lang="en-US" sz="2800" dirty="0" smtClea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algn="r">
              <a:spcBef>
                <a:spcPts val="0"/>
              </a:spcBef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D42115014</a:t>
            </a:r>
            <a:endParaRPr lang="id-ID"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Shape 11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384965" y="5177337"/>
            <a:ext cx="1443839" cy="152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D:\Serba-Serbi\Desain\Logo\UNHAS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987" y="5084486"/>
            <a:ext cx="1356011" cy="1531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96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42144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GAMBARAN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05444"/>
              </p:ext>
            </p:extLst>
          </p:nvPr>
        </p:nvGraphicFramePr>
        <p:xfrm>
          <a:off x="1730374" y="750973"/>
          <a:ext cx="8646681" cy="5602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CorelDRAW" r:id="rId4" imgW="9237074" imgH="5977443" progId="CorelDraw.Graphic.17">
                  <p:embed/>
                </p:oleObj>
              </mc:Choice>
              <mc:Fallback>
                <p:oleObj name="CorelDRAW" r:id="rId4" imgW="9237074" imgH="5977443" progId="CorelDraw.Graphic.1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4" y="750973"/>
                        <a:ext cx="8646681" cy="560278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3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17"/>
          <p:cNvSpPr txBox="1"/>
          <p:nvPr/>
        </p:nvSpPr>
        <p:spPr>
          <a:xfrm>
            <a:off x="685800" y="5618403"/>
            <a:ext cx="3342651" cy="3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  <a:spcBef>
                <a:spcPct val="0"/>
              </a:spcBef>
            </a:pPr>
            <a:r>
              <a:rPr lang="en-US" sz="1822" dirty="0">
                <a:solidFill>
                  <a:schemeClr val="bg1"/>
                </a:solidFill>
                <a:latin typeface="Arimo"/>
              </a:rPr>
              <a:t>Original Image  (768, 1024, 3)</a:t>
            </a:r>
          </a:p>
        </p:txBody>
      </p:sp>
      <p:pic>
        <p:nvPicPr>
          <p:cNvPr id="10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06658" y="3497167"/>
            <a:ext cx="1431881" cy="1431881"/>
          </a:xfrm>
          <a:prstGeom prst="rect">
            <a:avLst/>
          </a:prstGeom>
        </p:spPr>
      </p:pic>
      <p:pic>
        <p:nvPicPr>
          <p:cNvPr id="11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3714" y="3025639"/>
            <a:ext cx="3246824" cy="2447454"/>
          </a:xfrm>
          <a:prstGeom prst="rect">
            <a:avLst/>
          </a:prstGeom>
        </p:spPr>
      </p:pic>
      <p:pic>
        <p:nvPicPr>
          <p:cNvPr id="12" name="Picture 20"/>
          <p:cNvPicPr>
            <a:picLocks noChangeAspect="1"/>
          </p:cNvPicPr>
          <p:nvPr/>
        </p:nvPicPr>
        <p:blipFill rotWithShape="1">
          <a:blip r:embed="rId5"/>
          <a:srcRect l="10025" t="6630" r="9366" b="16711"/>
          <a:stretch/>
        </p:blipFill>
        <p:spPr>
          <a:xfrm>
            <a:off x="6400800" y="3309257"/>
            <a:ext cx="2119086" cy="1494972"/>
          </a:xfrm>
          <a:prstGeom prst="rect">
            <a:avLst/>
          </a:prstGeom>
        </p:spPr>
      </p:pic>
      <p:sp>
        <p:nvSpPr>
          <p:cNvPr id="13" name="TextBox 21"/>
          <p:cNvSpPr txBox="1"/>
          <p:nvPr/>
        </p:nvSpPr>
        <p:spPr>
          <a:xfrm>
            <a:off x="5699586" y="4944937"/>
            <a:ext cx="334265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  <a:spcBef>
                <a:spcPct val="0"/>
              </a:spcBef>
            </a:pPr>
            <a:r>
              <a:rPr lang="en-US" sz="1822" dirty="0">
                <a:solidFill>
                  <a:schemeClr val="bg1"/>
                </a:solidFill>
                <a:latin typeface="Arimo"/>
              </a:rPr>
              <a:t>Resized Image  </a:t>
            </a:r>
            <a:r>
              <a:rPr lang="en-US" sz="1822" dirty="0" smtClean="0">
                <a:solidFill>
                  <a:schemeClr val="bg1"/>
                </a:solidFill>
                <a:latin typeface="Arimo"/>
              </a:rPr>
              <a:t>(310, 416, </a:t>
            </a:r>
            <a:r>
              <a:rPr lang="en-US" sz="1822" dirty="0">
                <a:solidFill>
                  <a:schemeClr val="bg1"/>
                </a:solidFill>
                <a:latin typeface="Arimo"/>
              </a:rPr>
              <a:t>3)</a:t>
            </a:r>
          </a:p>
        </p:txBody>
      </p:sp>
      <p:sp>
        <p:nvSpPr>
          <p:cNvPr id="14" name="TextBox 22"/>
          <p:cNvSpPr txBox="1"/>
          <p:nvPr/>
        </p:nvSpPr>
        <p:spPr>
          <a:xfrm>
            <a:off x="3736778" y="2501683"/>
            <a:ext cx="2475815" cy="1102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3"/>
              </a:lnSpc>
              <a:spcBef>
                <a:spcPct val="0"/>
              </a:spcBef>
            </a:pPr>
            <a:r>
              <a:rPr lang="en-US" sz="3188">
                <a:solidFill>
                  <a:schemeClr val="bg1"/>
                </a:solidFill>
                <a:latin typeface="Arimo"/>
              </a:rPr>
              <a:t>Resize Image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685800" y="1714614"/>
            <a:ext cx="3029857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 smtClean="0">
                <a:solidFill>
                  <a:schemeClr val="bg1"/>
                </a:solidFill>
                <a:latin typeface="Anonymous Pro"/>
              </a:rPr>
              <a:t>1. Input Citra</a:t>
            </a:r>
            <a:endParaRPr lang="en-US" sz="3200" b="1" spc="-36" dirty="0">
              <a:solidFill>
                <a:schemeClr val="bg1"/>
              </a:solidFill>
              <a:latin typeface="Anonymous Pro"/>
            </a:endParaRPr>
          </a:p>
        </p:txBody>
      </p:sp>
    </p:spTree>
    <p:extLst>
      <p:ext uri="{BB962C8B-B14F-4D97-AF65-F5344CB8AC3E}">
        <p14:creationId xmlns:p14="http://schemas.microsoft.com/office/powerpoint/2010/main" val="28272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800" y="1714614"/>
            <a:ext cx="752742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>
                <a:solidFill>
                  <a:schemeClr val="bg1"/>
                </a:solidFill>
                <a:latin typeface="Anonymous Pro"/>
              </a:rPr>
              <a:t>2</a:t>
            </a:r>
            <a:r>
              <a:rPr lang="en-US" sz="3200" b="1" spc="-36" dirty="0" smtClean="0">
                <a:solidFill>
                  <a:schemeClr val="bg1"/>
                </a:solidFill>
                <a:latin typeface="Anonymous Pro"/>
              </a:rPr>
              <a:t>. Feature Extraction (Convolution)</a:t>
            </a:r>
            <a:endParaRPr lang="en-US" sz="3200" b="1" spc="-36" dirty="0">
              <a:solidFill>
                <a:schemeClr val="bg1"/>
              </a:solidFill>
              <a:latin typeface="Anonymous Pro"/>
            </a:endParaRPr>
          </a:p>
        </p:txBody>
      </p:sp>
      <p:pic>
        <p:nvPicPr>
          <p:cNvPr id="19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9459" y="2557749"/>
            <a:ext cx="7545545" cy="3176544"/>
          </a:xfrm>
          <a:prstGeom prst="rect">
            <a:avLst/>
          </a:prstGeom>
        </p:spPr>
      </p:pic>
      <p:sp>
        <p:nvSpPr>
          <p:cNvPr id="20" name="TextBox 27"/>
          <p:cNvSpPr txBox="1"/>
          <p:nvPr/>
        </p:nvSpPr>
        <p:spPr>
          <a:xfrm>
            <a:off x="685800" y="5929601"/>
            <a:ext cx="719311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Arimo"/>
              </a:rPr>
              <a:t>Convolution </a:t>
            </a:r>
            <a:endParaRPr lang="en-US" sz="2400" dirty="0">
              <a:solidFill>
                <a:schemeClr val="bg1"/>
              </a:solidFill>
              <a:latin typeface="Arimo"/>
            </a:endParaRPr>
          </a:p>
        </p:txBody>
      </p:sp>
      <p:pic>
        <p:nvPicPr>
          <p:cNvPr id="3074" name="Picture 2" descr="Hasil gambar untuk fungsi REL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358" y="2557749"/>
            <a:ext cx="3745925" cy="317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7"/>
          <p:cNvSpPr txBox="1"/>
          <p:nvPr/>
        </p:nvSpPr>
        <p:spPr>
          <a:xfrm>
            <a:off x="7873703" y="5910108"/>
            <a:ext cx="431829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Arimo"/>
              </a:rPr>
              <a:t>Rectified Linear Unit (</a:t>
            </a:r>
            <a:r>
              <a:rPr lang="en-US" sz="2400" dirty="0" err="1" smtClean="0">
                <a:solidFill>
                  <a:schemeClr val="bg1"/>
                </a:solidFill>
                <a:latin typeface="Arimo"/>
              </a:rPr>
              <a:t>ReLU</a:t>
            </a:r>
            <a:r>
              <a:rPr lang="en-US" sz="2400" dirty="0" smtClean="0">
                <a:solidFill>
                  <a:schemeClr val="bg1"/>
                </a:solidFill>
                <a:latin typeface="Arimo"/>
              </a:rPr>
              <a:t>)</a:t>
            </a:r>
            <a:endParaRPr lang="en-US" sz="2400" dirty="0">
              <a:solidFill>
                <a:schemeClr val="bg1"/>
              </a:solidFill>
              <a:latin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3007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799" y="1714614"/>
            <a:ext cx="8014297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>
                <a:solidFill>
                  <a:schemeClr val="bg1"/>
                </a:solidFill>
                <a:latin typeface="Anonymous Pro"/>
              </a:rPr>
              <a:t>2</a:t>
            </a:r>
            <a:r>
              <a:rPr lang="en-US" sz="3200" b="1" spc="-36" dirty="0" smtClean="0">
                <a:solidFill>
                  <a:schemeClr val="bg1"/>
                </a:solidFill>
                <a:latin typeface="Anonymous Pro"/>
              </a:rPr>
              <a:t>. Feature Extraction (Convolution)</a:t>
            </a:r>
            <a:endParaRPr lang="en-US" sz="3200" b="1" spc="-36" dirty="0">
              <a:solidFill>
                <a:schemeClr val="bg1"/>
              </a:solidFill>
              <a:latin typeface="Anonymous Pro"/>
            </a:endParaRPr>
          </a:p>
        </p:txBody>
      </p:sp>
      <p:pic>
        <p:nvPicPr>
          <p:cNvPr id="19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9459" y="2557749"/>
            <a:ext cx="7545545" cy="3176544"/>
          </a:xfrm>
          <a:prstGeom prst="rect">
            <a:avLst/>
          </a:prstGeom>
        </p:spPr>
      </p:pic>
      <p:sp>
        <p:nvSpPr>
          <p:cNvPr id="20" name="TextBox 27"/>
          <p:cNvSpPr txBox="1"/>
          <p:nvPr/>
        </p:nvSpPr>
        <p:spPr>
          <a:xfrm>
            <a:off x="685800" y="5929601"/>
            <a:ext cx="719311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Arimo"/>
              </a:rPr>
              <a:t>Convolution </a:t>
            </a:r>
            <a:endParaRPr lang="en-US" sz="2400" dirty="0">
              <a:solidFill>
                <a:schemeClr val="bg1"/>
              </a:solidFill>
              <a:latin typeface="Arimo"/>
            </a:endParaRPr>
          </a:p>
        </p:txBody>
      </p:sp>
      <p:pic>
        <p:nvPicPr>
          <p:cNvPr id="3074" name="Picture 2" descr="Hasil gambar untuk fungsi REL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358" y="2557749"/>
            <a:ext cx="3745925" cy="317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7"/>
          <p:cNvSpPr txBox="1"/>
          <p:nvPr/>
        </p:nvSpPr>
        <p:spPr>
          <a:xfrm>
            <a:off x="7873703" y="5910108"/>
            <a:ext cx="431829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Arimo"/>
              </a:rPr>
              <a:t>Rectified Linear Unit (</a:t>
            </a:r>
            <a:r>
              <a:rPr lang="en-US" sz="2400" dirty="0" err="1" smtClean="0">
                <a:solidFill>
                  <a:schemeClr val="bg1"/>
                </a:solidFill>
                <a:latin typeface="Arimo"/>
              </a:rPr>
              <a:t>ReLU</a:t>
            </a:r>
            <a:r>
              <a:rPr lang="en-US" sz="2400" dirty="0" smtClean="0">
                <a:solidFill>
                  <a:schemeClr val="bg1"/>
                </a:solidFill>
                <a:latin typeface="Arimo"/>
              </a:rPr>
              <a:t>)</a:t>
            </a:r>
            <a:endParaRPr lang="en-US" sz="2400" dirty="0">
              <a:solidFill>
                <a:schemeClr val="bg1"/>
              </a:solidFill>
              <a:latin typeface="Arim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03818" y="3408219"/>
            <a:ext cx="401782" cy="401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6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799" y="1714614"/>
            <a:ext cx="5992091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>
                <a:solidFill>
                  <a:schemeClr val="bg1"/>
                </a:solidFill>
                <a:latin typeface="Anonymous Pro"/>
              </a:rPr>
              <a:t>2</a:t>
            </a:r>
            <a:r>
              <a:rPr lang="en-US" sz="3200" b="1" spc="-36" dirty="0" smtClean="0">
                <a:solidFill>
                  <a:schemeClr val="bg1"/>
                </a:solidFill>
                <a:latin typeface="Anonymous Pro"/>
              </a:rPr>
              <a:t>. Feature Extraction (Pooling)</a:t>
            </a:r>
            <a:endParaRPr lang="en-US" sz="32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685800" y="5929601"/>
            <a:ext cx="719311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Arimo"/>
              </a:rPr>
              <a:t>Max Pooling</a:t>
            </a:r>
            <a:endParaRPr lang="en-US" sz="2400" dirty="0">
              <a:solidFill>
                <a:schemeClr val="bg1"/>
              </a:solidFill>
              <a:latin typeface="Arimo"/>
            </a:endParaRPr>
          </a:p>
        </p:txBody>
      </p:sp>
      <p:pic>
        <p:nvPicPr>
          <p:cNvPr id="11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1428" y="2475456"/>
            <a:ext cx="7353714" cy="34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800" y="1714614"/>
            <a:ext cx="448128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>
                <a:solidFill>
                  <a:schemeClr val="bg1"/>
                </a:solidFill>
                <a:latin typeface="Anonymous Pro"/>
              </a:rPr>
              <a:t>2</a:t>
            </a:r>
            <a:r>
              <a:rPr lang="en-US" sz="3200" b="1" spc="-36" dirty="0" smtClean="0">
                <a:solidFill>
                  <a:schemeClr val="bg1"/>
                </a:solidFill>
                <a:latin typeface="Anonymous Pro"/>
              </a:rPr>
              <a:t>. Feature Extraction</a:t>
            </a:r>
            <a:endParaRPr lang="en-US" sz="32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685800" y="5057328"/>
            <a:ext cx="3677221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Arimo"/>
              </a:rPr>
              <a:t>Convolution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Arimo"/>
              </a:rPr>
              <a:t>Process</a:t>
            </a:r>
            <a:endParaRPr lang="en-US" sz="2400" dirty="0">
              <a:solidFill>
                <a:schemeClr val="bg1"/>
              </a:solidFill>
              <a:latin typeface="Arimo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717142" y="2482118"/>
            <a:ext cx="6746735" cy="3447244"/>
            <a:chOff x="874611" y="3305771"/>
            <a:chExt cx="11649924" cy="5952529"/>
          </a:xfrm>
        </p:grpSpPr>
        <p:pic>
          <p:nvPicPr>
            <p:cNvPr id="12" name="Picture 2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158819" y="3305771"/>
              <a:ext cx="6841988" cy="5952529"/>
            </a:xfrm>
            <a:prstGeom prst="rect">
              <a:avLst/>
            </a:prstGeom>
          </p:spPr>
        </p:pic>
        <p:pic>
          <p:nvPicPr>
            <p:cNvPr id="13" name="Picture 2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28700" y="3959720"/>
              <a:ext cx="1958521" cy="1297202"/>
            </a:xfrm>
            <a:prstGeom prst="rect">
              <a:avLst/>
            </a:prstGeom>
          </p:spPr>
        </p:pic>
        <p:pic>
          <p:nvPicPr>
            <p:cNvPr id="14" name="Picture 2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0444361" y="3999759"/>
              <a:ext cx="2080174" cy="1217123"/>
            </a:xfrm>
            <a:prstGeom prst="rect">
              <a:avLst/>
            </a:prstGeom>
          </p:spPr>
        </p:pic>
        <p:sp>
          <p:nvSpPr>
            <p:cNvPr id="21" name="TextBox 29"/>
            <p:cNvSpPr txBox="1"/>
            <p:nvPr/>
          </p:nvSpPr>
          <p:spPr>
            <a:xfrm>
              <a:off x="874611" y="5401621"/>
              <a:ext cx="2266698" cy="1418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mo"/>
                </a:rPr>
                <a:t>Vertical Edge Filter</a:t>
              </a:r>
            </a:p>
          </p:txBody>
        </p:sp>
        <p:sp>
          <p:nvSpPr>
            <p:cNvPr id="22" name="TextBox 30"/>
            <p:cNvSpPr txBox="1"/>
            <p:nvPr/>
          </p:nvSpPr>
          <p:spPr>
            <a:xfrm>
              <a:off x="10747525" y="5330886"/>
              <a:ext cx="1473845" cy="1378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chemeClr val="bg1"/>
                  </a:solidFill>
                  <a:latin typeface="Arimo"/>
                </a:rPr>
                <a:t>Horizontal 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1100" dirty="0">
                  <a:solidFill>
                    <a:schemeClr val="bg1"/>
                  </a:solidFill>
                  <a:latin typeface="Arimo"/>
                </a:rPr>
                <a:t>Edge Filter</a:t>
              </a:r>
            </a:p>
          </p:txBody>
        </p:sp>
      </p:grpSp>
      <p:pic>
        <p:nvPicPr>
          <p:cNvPr id="19" name="Picture 20"/>
          <p:cNvPicPr>
            <a:picLocks noChangeAspect="1"/>
          </p:cNvPicPr>
          <p:nvPr/>
        </p:nvPicPr>
        <p:blipFill rotWithShape="1">
          <a:blip r:embed="rId6"/>
          <a:srcRect l="10025" t="6630" r="9366" b="16711"/>
          <a:stretch/>
        </p:blipFill>
        <p:spPr>
          <a:xfrm>
            <a:off x="1488535" y="3274678"/>
            <a:ext cx="2119086" cy="14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800" y="1714614"/>
            <a:ext cx="448128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>
                <a:solidFill>
                  <a:schemeClr val="bg1"/>
                </a:solidFill>
                <a:latin typeface="Anonymous Pro"/>
              </a:rPr>
              <a:t>2</a:t>
            </a:r>
            <a:r>
              <a:rPr lang="en-US" sz="3200" b="1" spc="-36" dirty="0" smtClean="0">
                <a:solidFill>
                  <a:schemeClr val="bg1"/>
                </a:solidFill>
                <a:latin typeface="Anonymous Pro"/>
              </a:rPr>
              <a:t>. Feature Extraction</a:t>
            </a:r>
            <a:endParaRPr lang="en-US" sz="32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609073" y="3987731"/>
            <a:ext cx="3677221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Arimo"/>
              </a:rPr>
              <a:t>Convolution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Arimo"/>
              </a:rPr>
              <a:t>Process</a:t>
            </a:r>
            <a:endParaRPr lang="en-US" sz="2400" dirty="0">
              <a:solidFill>
                <a:schemeClr val="bg1"/>
              </a:solidFill>
              <a:latin typeface="Arimo"/>
            </a:endParaRPr>
          </a:p>
        </p:txBody>
      </p:sp>
      <p:pic>
        <p:nvPicPr>
          <p:cNvPr id="19" name="Picture 2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76686" y="2401460"/>
            <a:ext cx="5186693" cy="36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800" y="1714614"/>
            <a:ext cx="448128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>
                <a:solidFill>
                  <a:schemeClr val="bg1"/>
                </a:solidFill>
                <a:latin typeface="Anonymous Pro"/>
              </a:rPr>
              <a:t>2</a:t>
            </a:r>
            <a:r>
              <a:rPr lang="en-US" sz="3200" b="1" spc="-36" dirty="0" smtClean="0">
                <a:solidFill>
                  <a:schemeClr val="bg1"/>
                </a:solidFill>
                <a:latin typeface="Anonymous Pro"/>
              </a:rPr>
              <a:t>. Feature Extraction</a:t>
            </a:r>
            <a:endParaRPr lang="en-US" sz="32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609073" y="3987731"/>
            <a:ext cx="3677221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Arimo"/>
              </a:rPr>
              <a:t>Convolution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bg1"/>
                </a:solidFill>
                <a:latin typeface="Arimo"/>
              </a:rPr>
              <a:t>Process</a:t>
            </a:r>
            <a:endParaRPr lang="en-US" sz="2400" dirty="0">
              <a:solidFill>
                <a:schemeClr val="bg1"/>
              </a:solidFill>
              <a:latin typeface="Arimo"/>
            </a:endParaRPr>
          </a:p>
        </p:txBody>
      </p:sp>
      <p:pic>
        <p:nvPicPr>
          <p:cNvPr id="11" name="Picture 2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21109" y="3208040"/>
            <a:ext cx="6663417" cy="196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2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800" y="1714614"/>
            <a:ext cx="448128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3</a:t>
            </a:r>
            <a:r>
              <a:rPr lang="en-US" sz="32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. Classification</a:t>
            </a:r>
            <a:endParaRPr lang="en-US" sz="32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685800" y="5929601"/>
            <a:ext cx="7193113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</a:rPr>
              <a:t>FC Layer / Multi Layer Perceptron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mo"/>
            </a:endParaRPr>
          </a:p>
        </p:txBody>
      </p:sp>
      <p:pic>
        <p:nvPicPr>
          <p:cNvPr id="13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9731" y="2433865"/>
            <a:ext cx="5474205" cy="29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5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800" y="1714614"/>
            <a:ext cx="448128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3. Classification</a:t>
            </a:r>
            <a:endParaRPr lang="en-US" sz="32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1960719" y="5321963"/>
            <a:ext cx="719311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</a:rPr>
              <a:t>Multidimensional Array reshaped to 1D Vector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mo"/>
            </a:endParaRPr>
          </a:p>
        </p:txBody>
      </p:sp>
      <p:grpSp>
        <p:nvGrpSpPr>
          <p:cNvPr id="11" name="Group 26"/>
          <p:cNvGrpSpPr/>
          <p:nvPr/>
        </p:nvGrpSpPr>
        <p:grpSpPr>
          <a:xfrm>
            <a:off x="685800" y="2705343"/>
            <a:ext cx="2125198" cy="2215222"/>
            <a:chOff x="0" y="0"/>
            <a:chExt cx="2833598" cy="2953630"/>
          </a:xfrm>
        </p:grpSpPr>
        <p:pic>
          <p:nvPicPr>
            <p:cNvPr id="12" name="Picture 2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2833598" cy="2615629"/>
            </a:xfrm>
            <a:prstGeom prst="rect">
              <a:avLst/>
            </a:prstGeom>
          </p:spPr>
        </p:pic>
        <p:sp>
          <p:nvSpPr>
            <p:cNvPr id="14" name="TextBox 28"/>
            <p:cNvSpPr txBox="1"/>
            <p:nvPr/>
          </p:nvSpPr>
          <p:spPr>
            <a:xfrm>
              <a:off x="900020" y="2549496"/>
              <a:ext cx="1033558" cy="404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9"/>
                </a:lnSpc>
                <a:spcBef>
                  <a:spcPct val="0"/>
                </a:spcBef>
              </a:pPr>
              <a:r>
                <a:rPr lang="en-US" sz="1770" dirty="0">
                  <a:solidFill>
                    <a:srgbClr val="000000"/>
                  </a:solidFill>
                  <a:latin typeface="Arimo"/>
                </a:rPr>
                <a:t>(24, 26)</a:t>
              </a:r>
            </a:p>
          </p:txBody>
        </p:sp>
      </p:grpSp>
      <p:pic>
        <p:nvPicPr>
          <p:cNvPr id="1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07615" y="2705343"/>
            <a:ext cx="6699953" cy="18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>
                <a:solidFill>
                  <a:schemeClr val="bg1"/>
                </a:solidFill>
                <a:latin typeface="Anonymous Pro"/>
              </a:rPr>
              <a:t>LATAR BELAKANG PENELITIAN</a:t>
            </a:r>
          </a:p>
        </p:txBody>
      </p:sp>
      <p:grpSp>
        <p:nvGrpSpPr>
          <p:cNvPr id="18" name="Group 4"/>
          <p:cNvGrpSpPr/>
          <p:nvPr/>
        </p:nvGrpSpPr>
        <p:grpSpPr>
          <a:xfrm>
            <a:off x="658089" y="4706222"/>
            <a:ext cx="3098270" cy="2053872"/>
            <a:chOff x="-2" y="-9525"/>
            <a:chExt cx="6196540" cy="4107745"/>
          </a:xfrm>
        </p:grpSpPr>
        <p:sp>
          <p:nvSpPr>
            <p:cNvPr id="19" name="TextBox 5"/>
            <p:cNvSpPr txBox="1"/>
            <p:nvPr/>
          </p:nvSpPr>
          <p:spPr>
            <a:xfrm>
              <a:off x="0" y="-9525"/>
              <a:ext cx="6196538" cy="6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60"/>
                </a:lnSpc>
              </a:pPr>
              <a:r>
                <a:rPr lang="en-US" sz="2133">
                  <a:solidFill>
                    <a:srgbClr val="9BD4E4"/>
                  </a:solidFill>
                  <a:latin typeface="Anonymous Pro"/>
                </a:rPr>
                <a:t>UBUR-UBUR</a:t>
              </a:r>
            </a:p>
          </p:txBody>
        </p:sp>
        <p:sp>
          <p:nvSpPr>
            <p:cNvPr id="20" name="TextBox 6"/>
            <p:cNvSpPr txBox="1"/>
            <p:nvPr/>
          </p:nvSpPr>
          <p:spPr>
            <a:xfrm>
              <a:off x="-2" y="866565"/>
              <a:ext cx="6196538" cy="3231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Ubur-ubur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merupakan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makhluk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hidup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laut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dengan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jumlah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terbesar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.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Ubur-ubur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tersebar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di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seluruh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lautan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dunia.Meningkatnya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populasi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ubur-ubur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salah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satunya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disebabkan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oleh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naiknya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suhu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air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laut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. (BBC, 2017)</a:t>
              </a:r>
              <a:endParaRPr lang="en-US" sz="1467" dirty="0">
                <a:solidFill>
                  <a:srgbClr val="FDFEE9"/>
                </a:solidFill>
                <a:latin typeface="Anonymous Pro"/>
              </a:endParaRPr>
            </a:p>
          </p:txBody>
        </p:sp>
      </p:grpSp>
      <p:grpSp>
        <p:nvGrpSpPr>
          <p:cNvPr id="21" name="Group 7"/>
          <p:cNvGrpSpPr/>
          <p:nvPr/>
        </p:nvGrpSpPr>
        <p:grpSpPr>
          <a:xfrm>
            <a:off x="4514050" y="4706222"/>
            <a:ext cx="3449650" cy="1784568"/>
            <a:chOff x="0" y="-9525"/>
            <a:chExt cx="6899300" cy="3569136"/>
          </a:xfrm>
        </p:grpSpPr>
        <p:sp>
          <p:nvSpPr>
            <p:cNvPr id="22" name="TextBox 8"/>
            <p:cNvSpPr txBox="1"/>
            <p:nvPr/>
          </p:nvSpPr>
          <p:spPr>
            <a:xfrm>
              <a:off x="0" y="-9525"/>
              <a:ext cx="6196538" cy="6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60"/>
                </a:lnSpc>
              </a:pPr>
              <a:r>
                <a:rPr lang="en-US" sz="2133">
                  <a:solidFill>
                    <a:srgbClr val="9BD4E4"/>
                  </a:solidFill>
                  <a:latin typeface="Anonymous Pro"/>
                </a:rPr>
                <a:t>BAHAYA UBUR-UBUR</a:t>
              </a:r>
            </a:p>
          </p:txBody>
        </p:sp>
        <p:sp>
          <p:nvSpPr>
            <p:cNvPr id="23" name="TextBox 9"/>
            <p:cNvSpPr txBox="1"/>
            <p:nvPr/>
          </p:nvSpPr>
          <p:spPr>
            <a:xfrm>
              <a:off x="0" y="866567"/>
              <a:ext cx="6899300" cy="26930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Ubur-ubur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dikenal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memiliki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sengatan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yang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dapat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memicu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reaksi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alergi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anafilaksis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.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Kasus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terburuk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dari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sengatan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ubur-ubur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menyebabkan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kematian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. (Graham, 2014)</a:t>
              </a:r>
            </a:p>
          </p:txBody>
        </p:sp>
      </p:grpSp>
      <p:grpSp>
        <p:nvGrpSpPr>
          <p:cNvPr id="24" name="Group 10"/>
          <p:cNvGrpSpPr/>
          <p:nvPr/>
        </p:nvGrpSpPr>
        <p:grpSpPr>
          <a:xfrm>
            <a:off x="8793098" y="4706222"/>
            <a:ext cx="3098269" cy="1836998"/>
            <a:chOff x="0" y="-9525"/>
            <a:chExt cx="6196538" cy="3673996"/>
          </a:xfrm>
        </p:grpSpPr>
        <p:sp>
          <p:nvSpPr>
            <p:cNvPr id="25" name="TextBox 11"/>
            <p:cNvSpPr txBox="1"/>
            <p:nvPr/>
          </p:nvSpPr>
          <p:spPr>
            <a:xfrm>
              <a:off x="0" y="-9525"/>
              <a:ext cx="6196538" cy="1283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60"/>
                </a:lnSpc>
              </a:pPr>
              <a:r>
                <a:rPr lang="en-US" sz="2000" dirty="0">
                  <a:solidFill>
                    <a:srgbClr val="9BD4E4"/>
                  </a:solidFill>
                  <a:latin typeface="Anonymous Pro"/>
                </a:rPr>
                <a:t>DATA KASUS SENGATAN UBUR-UBUR</a:t>
              </a:r>
            </a:p>
          </p:txBody>
        </p:sp>
        <p:sp>
          <p:nvSpPr>
            <p:cNvPr id="26" name="TextBox 12"/>
            <p:cNvSpPr txBox="1"/>
            <p:nvPr/>
          </p:nvSpPr>
          <p:spPr>
            <a:xfrm>
              <a:off x="0" y="1510035"/>
              <a:ext cx="5797320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Laporan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 smtClean="0">
                  <a:solidFill>
                    <a:srgbClr val="FDFEE9"/>
                  </a:solidFill>
                  <a:latin typeface="Anonymous Pro"/>
                </a:rPr>
                <a:t>sengatan</a:t>
              </a:r>
              <a:r>
                <a:rPr lang="en-US" sz="1467" dirty="0" smtClean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ubur-ubur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setiap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tahunnya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mencapai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150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juta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laporan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di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seluruh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dunia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</a:t>
              </a:r>
              <a:r>
                <a:rPr lang="en-US" sz="1467" dirty="0" err="1">
                  <a:solidFill>
                    <a:srgbClr val="FDFEE9"/>
                  </a:solidFill>
                  <a:latin typeface="Anonymous Pro"/>
                </a:rPr>
                <a:t>termasuk</a:t>
              </a:r>
              <a:r>
                <a:rPr lang="en-US" sz="1467" dirty="0">
                  <a:solidFill>
                    <a:srgbClr val="FDFEE9"/>
                  </a:solidFill>
                  <a:latin typeface="Anonymous Pro"/>
                </a:rPr>
                <a:t> Indonesia (Geographic Channel). </a:t>
              </a:r>
            </a:p>
          </p:txBody>
        </p:sp>
      </p:grpSp>
      <p:pic>
        <p:nvPicPr>
          <p:cNvPr id="27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5800" y="2124967"/>
            <a:ext cx="2953543" cy="2264383"/>
          </a:xfrm>
          <a:prstGeom prst="rect">
            <a:avLst/>
          </a:prstGeom>
        </p:spPr>
      </p:pic>
      <p:pic>
        <p:nvPicPr>
          <p:cNvPr id="28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14050" y="2163294"/>
            <a:ext cx="3449650" cy="2226056"/>
          </a:xfrm>
          <a:prstGeom prst="rect">
            <a:avLst/>
          </a:prstGeom>
        </p:spPr>
      </p:pic>
      <p:pic>
        <p:nvPicPr>
          <p:cNvPr id="29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93098" y="2161071"/>
            <a:ext cx="2902426" cy="21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8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800" y="1714614"/>
            <a:ext cx="448128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3. Classification</a:t>
            </a:r>
            <a:endParaRPr lang="en-US" sz="32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5800" y="2821458"/>
            <a:ext cx="7275053" cy="3055375"/>
            <a:chOff x="3180558" y="6869828"/>
            <a:chExt cx="7275053" cy="3055375"/>
          </a:xfrm>
        </p:grpSpPr>
        <p:grpSp>
          <p:nvGrpSpPr>
            <p:cNvPr id="23" name="Group 31"/>
            <p:cNvGrpSpPr/>
            <p:nvPr/>
          </p:nvGrpSpPr>
          <p:grpSpPr>
            <a:xfrm rot="5220445">
              <a:off x="5465611" y="4935203"/>
              <a:ext cx="2704947" cy="7275053"/>
              <a:chOff x="248752" y="72654"/>
              <a:chExt cx="3606596" cy="9700070"/>
            </a:xfrm>
          </p:grpSpPr>
          <p:pic>
            <p:nvPicPr>
              <p:cNvPr id="29" name="Picture 32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 rot="-5220445">
                <a:off x="-3038461" y="3359867"/>
                <a:ext cx="9608775" cy="3034350"/>
              </a:xfrm>
              <a:prstGeom prst="rect">
                <a:avLst/>
              </a:prstGeom>
            </p:spPr>
          </p:pic>
          <p:sp>
            <p:nvSpPr>
              <p:cNvPr id="30" name="TextBox 33"/>
              <p:cNvSpPr txBox="1"/>
              <p:nvPr/>
            </p:nvSpPr>
            <p:spPr>
              <a:xfrm rot="16379555">
                <a:off x="-1220107" y="4751557"/>
                <a:ext cx="9460978" cy="5813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latin typeface="Arimo"/>
                  </a:rPr>
                  <a:t>Reshaped to 1D Vector</a:t>
                </a:r>
                <a:endParaRPr lang="en-US" sz="2400" dirty="0">
                  <a:solidFill>
                    <a:srgbClr val="000000"/>
                  </a:solidFill>
                  <a:latin typeface="Arimo"/>
                </a:endParaRPr>
              </a:p>
            </p:txBody>
          </p:sp>
          <p:sp>
            <p:nvSpPr>
              <p:cNvPr id="31" name="TextBox 34"/>
              <p:cNvSpPr txBox="1"/>
              <p:nvPr/>
            </p:nvSpPr>
            <p:spPr>
              <a:xfrm rot="-5220445">
                <a:off x="2377018" y="2842841"/>
                <a:ext cx="2421990" cy="5346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000000"/>
                  </a:solidFill>
                  <a:latin typeface="Arimo"/>
                </a:endParaRPr>
              </a:p>
            </p:txBody>
          </p:sp>
        </p:grpSp>
        <p:grpSp>
          <p:nvGrpSpPr>
            <p:cNvPr id="24" name="Group 35"/>
            <p:cNvGrpSpPr/>
            <p:nvPr/>
          </p:nvGrpSpPr>
          <p:grpSpPr>
            <a:xfrm>
              <a:off x="3374072" y="6869828"/>
              <a:ext cx="6959443" cy="237922"/>
              <a:chOff x="0" y="0"/>
              <a:chExt cx="9279258" cy="317229"/>
            </a:xfrm>
          </p:grpSpPr>
          <p:pic>
            <p:nvPicPr>
              <p:cNvPr id="25" name="Picture 36"/>
              <p:cNvPicPr>
                <a:picLocks noChangeAspect="1"/>
              </p:cNvPicPr>
              <p:nvPr/>
            </p:nvPicPr>
            <p:blipFill>
              <a:blip r:embed="rId4"/>
              <a:srcRect l="12738" b="87871"/>
              <a:stretch>
                <a:fillRect/>
              </a:stretch>
            </p:blipFill>
            <p:spPr>
              <a:xfrm>
                <a:off x="0" y="0"/>
                <a:ext cx="2472649" cy="317229"/>
              </a:xfrm>
              <a:prstGeom prst="rect">
                <a:avLst/>
              </a:prstGeom>
            </p:spPr>
          </p:pic>
          <p:pic>
            <p:nvPicPr>
              <p:cNvPr id="26" name="Picture 37"/>
              <p:cNvPicPr>
                <a:picLocks noChangeAspect="1"/>
              </p:cNvPicPr>
              <p:nvPr/>
            </p:nvPicPr>
            <p:blipFill>
              <a:blip r:embed="rId4"/>
              <a:srcRect l="12738" b="87871"/>
              <a:stretch>
                <a:fillRect/>
              </a:stretch>
            </p:blipFill>
            <p:spPr>
              <a:xfrm>
                <a:off x="2291649" y="0"/>
                <a:ext cx="2472649" cy="317229"/>
              </a:xfrm>
              <a:prstGeom prst="rect">
                <a:avLst/>
              </a:prstGeom>
            </p:spPr>
          </p:pic>
          <p:pic>
            <p:nvPicPr>
              <p:cNvPr id="27" name="Picture 38"/>
              <p:cNvPicPr>
                <a:picLocks noChangeAspect="1"/>
              </p:cNvPicPr>
              <p:nvPr/>
            </p:nvPicPr>
            <p:blipFill>
              <a:blip r:embed="rId4"/>
              <a:srcRect l="12738" b="87871"/>
              <a:stretch>
                <a:fillRect/>
              </a:stretch>
            </p:blipFill>
            <p:spPr>
              <a:xfrm>
                <a:off x="4482560" y="0"/>
                <a:ext cx="2472649" cy="317229"/>
              </a:xfrm>
              <a:prstGeom prst="rect">
                <a:avLst/>
              </a:prstGeom>
            </p:spPr>
          </p:pic>
          <p:pic>
            <p:nvPicPr>
              <p:cNvPr id="28" name="Picture 39"/>
              <p:cNvPicPr>
                <a:picLocks noChangeAspect="1"/>
              </p:cNvPicPr>
              <p:nvPr/>
            </p:nvPicPr>
            <p:blipFill>
              <a:blip r:embed="rId4"/>
              <a:srcRect l="12738" b="87871"/>
              <a:stretch>
                <a:fillRect/>
              </a:stretch>
            </p:blipFill>
            <p:spPr>
              <a:xfrm>
                <a:off x="6806609" y="0"/>
                <a:ext cx="2472649" cy="317229"/>
              </a:xfrm>
              <a:prstGeom prst="rect">
                <a:avLst/>
              </a:prstGeom>
            </p:spPr>
          </p:pic>
        </p:grpSp>
      </p:grpSp>
      <p:sp>
        <p:nvSpPr>
          <p:cNvPr id="19" name="TextBox 28"/>
          <p:cNvSpPr txBox="1"/>
          <p:nvPr/>
        </p:nvSpPr>
        <p:spPr>
          <a:xfrm>
            <a:off x="879314" y="5536206"/>
            <a:ext cx="77516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sz="1770" dirty="0" smtClean="0">
                <a:solidFill>
                  <a:srgbClr val="000000"/>
                </a:solidFill>
                <a:latin typeface="Arimo"/>
              </a:rPr>
              <a:t>(1, 624)</a:t>
            </a:r>
            <a:endParaRPr lang="en-US" sz="1770" dirty="0">
              <a:solidFill>
                <a:srgbClr val="000000"/>
              </a:solidFill>
              <a:latin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41062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800" y="1714614"/>
            <a:ext cx="448128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3. Classification</a:t>
            </a:r>
            <a:endParaRPr lang="en-US" sz="32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sp>
        <p:nvSpPr>
          <p:cNvPr id="19" name="TextBox 25"/>
          <p:cNvSpPr txBox="1"/>
          <p:nvPr/>
        </p:nvSpPr>
        <p:spPr>
          <a:xfrm>
            <a:off x="10258029" y="5438579"/>
            <a:ext cx="10675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mo"/>
              </a:rPr>
              <a:t>- </a:t>
            </a:r>
          </a:p>
        </p:txBody>
      </p:sp>
      <p:grpSp>
        <p:nvGrpSpPr>
          <p:cNvPr id="20" name="Group 26"/>
          <p:cNvGrpSpPr/>
          <p:nvPr/>
        </p:nvGrpSpPr>
        <p:grpSpPr>
          <a:xfrm>
            <a:off x="1018994" y="4784194"/>
            <a:ext cx="2769634" cy="1090402"/>
            <a:chOff x="0" y="0"/>
            <a:chExt cx="6445630" cy="2879085"/>
          </a:xfrm>
        </p:grpSpPr>
        <p:pic>
          <p:nvPicPr>
            <p:cNvPr id="21" name="Picture 27"/>
            <p:cNvPicPr>
              <a:picLocks noChangeAspect="1"/>
            </p:cNvPicPr>
            <p:nvPr/>
          </p:nvPicPr>
          <p:blipFill>
            <a:blip r:embed="rId3"/>
            <a:srcRect b="6923"/>
            <a:stretch>
              <a:fillRect/>
            </a:stretch>
          </p:blipFill>
          <p:spPr>
            <a:xfrm>
              <a:off x="0" y="0"/>
              <a:ext cx="6445630" cy="2879085"/>
            </a:xfrm>
            <a:prstGeom prst="rect">
              <a:avLst/>
            </a:prstGeom>
          </p:spPr>
        </p:pic>
        <p:grpSp>
          <p:nvGrpSpPr>
            <p:cNvPr id="32" name="Group 28"/>
            <p:cNvGrpSpPr/>
            <p:nvPr/>
          </p:nvGrpSpPr>
          <p:grpSpPr>
            <a:xfrm>
              <a:off x="1973159" y="95729"/>
              <a:ext cx="1796371" cy="435872"/>
              <a:chOff x="0" y="0"/>
              <a:chExt cx="1913890" cy="464387"/>
            </a:xfrm>
          </p:grpSpPr>
          <p:sp>
            <p:nvSpPr>
              <p:cNvPr id="33" name="Freeform 29"/>
              <p:cNvSpPr/>
              <p:nvPr/>
            </p:nvSpPr>
            <p:spPr>
              <a:xfrm>
                <a:off x="0" y="0"/>
                <a:ext cx="1913890" cy="464386"/>
              </a:xfrm>
              <a:prstGeom prst="rect">
                <a:avLst/>
              </a:prstGeom>
              <a:solidFill>
                <a:srgbClr val="FFFFFF"/>
              </a:solidFill>
            </p:spPr>
          </p:sp>
        </p:grpSp>
      </p:grpSp>
      <p:sp>
        <p:nvSpPr>
          <p:cNvPr id="34" name="TextBox 30"/>
          <p:cNvSpPr txBox="1"/>
          <p:nvPr/>
        </p:nvSpPr>
        <p:spPr>
          <a:xfrm>
            <a:off x="6148428" y="7190187"/>
            <a:ext cx="6480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Arimo"/>
              </a:rPr>
              <a:t>n</a:t>
            </a:r>
          </a:p>
        </p:txBody>
      </p:sp>
      <p:pic>
        <p:nvPicPr>
          <p:cNvPr id="22" name="Picture 21" descr="D:\1_DW0Ccmj1hZ0OvSXi7Kz5MQ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16" y="1714612"/>
            <a:ext cx="6894594" cy="43063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44428" y="3179118"/>
            <a:ext cx="4198586" cy="964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</a:rPr>
              <a:t>FC Layer / Multi Layer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</a:rPr>
              <a:t>Perceptron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</a:rPr>
              <a:t>Untuk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</a:rPr>
              <a:t> proses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</a:rPr>
              <a:t>klasifikasi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</a:rPr>
              <a:t>jenis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mo"/>
              </a:rPr>
              <a:t>ubur-ubur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m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4427" y="5438578"/>
            <a:ext cx="3862271" cy="653142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6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800" y="1714614"/>
            <a:ext cx="448128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3. Classification</a:t>
            </a:r>
            <a:endParaRPr lang="en-US" sz="32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sp>
        <p:nvSpPr>
          <p:cNvPr id="19" name="TextBox 25"/>
          <p:cNvSpPr txBox="1"/>
          <p:nvPr/>
        </p:nvSpPr>
        <p:spPr>
          <a:xfrm>
            <a:off x="10258029" y="5438579"/>
            <a:ext cx="10675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mo"/>
              </a:rPr>
              <a:t>- </a:t>
            </a:r>
          </a:p>
        </p:txBody>
      </p:sp>
      <p:sp>
        <p:nvSpPr>
          <p:cNvPr id="34" name="TextBox 30"/>
          <p:cNvSpPr txBox="1"/>
          <p:nvPr/>
        </p:nvSpPr>
        <p:spPr>
          <a:xfrm>
            <a:off x="6148428" y="7190187"/>
            <a:ext cx="6480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Arimo"/>
              </a:rPr>
              <a:t>n</a:t>
            </a:r>
          </a:p>
        </p:txBody>
      </p:sp>
      <p:sp>
        <p:nvSpPr>
          <p:cNvPr id="22" name="TextBox 25"/>
          <p:cNvSpPr txBox="1"/>
          <p:nvPr/>
        </p:nvSpPr>
        <p:spPr>
          <a:xfrm>
            <a:off x="9919338" y="2812600"/>
            <a:ext cx="18633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mo"/>
              </a:rPr>
              <a:t>-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43371" y="2736857"/>
            <a:ext cx="7139238" cy="3884855"/>
            <a:chOff x="690010" y="1250822"/>
            <a:chExt cx="11403156" cy="6205088"/>
          </a:xfrm>
        </p:grpSpPr>
        <p:grpSp>
          <p:nvGrpSpPr>
            <p:cNvPr id="23" name="Group 26"/>
            <p:cNvGrpSpPr/>
            <p:nvPr/>
          </p:nvGrpSpPr>
          <p:grpSpPr>
            <a:xfrm>
              <a:off x="3036355" y="6090562"/>
              <a:ext cx="6654832" cy="1365348"/>
              <a:chOff x="3251068" y="4764055"/>
              <a:chExt cx="8873109" cy="1820464"/>
            </a:xfrm>
          </p:grpSpPr>
          <p:pic>
            <p:nvPicPr>
              <p:cNvPr id="24" name="Picture 27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7509090" y="4764055"/>
                <a:ext cx="4615087" cy="1767167"/>
              </a:xfrm>
              <a:prstGeom prst="rect">
                <a:avLst/>
              </a:prstGeom>
            </p:spPr>
          </p:pic>
          <p:pic>
            <p:nvPicPr>
              <p:cNvPr id="25" name="Picture 28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3251068" y="4764060"/>
                <a:ext cx="4258022" cy="1820459"/>
              </a:xfrm>
              <a:prstGeom prst="rect">
                <a:avLst/>
              </a:prstGeom>
            </p:spPr>
          </p:pic>
        </p:grpSp>
        <p:sp>
          <p:nvSpPr>
            <p:cNvPr id="26" name="TextBox 29"/>
            <p:cNvSpPr txBox="1"/>
            <p:nvPr/>
          </p:nvSpPr>
          <p:spPr>
            <a:xfrm>
              <a:off x="807032" y="4031717"/>
              <a:ext cx="11286134" cy="696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smtClean="0">
                  <a:solidFill>
                    <a:srgbClr val="000000"/>
                  </a:solidFill>
                  <a:latin typeface="Arimo"/>
                </a:rPr>
                <a:t>Logistic Regression </a:t>
              </a:r>
              <a:r>
                <a:rPr lang="en-US" sz="2400" dirty="0">
                  <a:solidFill>
                    <a:srgbClr val="000000"/>
                  </a:solidFill>
                  <a:latin typeface="Arimo"/>
                </a:rPr>
                <a:t>Activation</a:t>
              </a:r>
            </a:p>
          </p:txBody>
        </p:sp>
        <p:sp>
          <p:nvSpPr>
            <p:cNvPr id="27" name="TextBox 30"/>
            <p:cNvSpPr txBox="1"/>
            <p:nvPr/>
          </p:nvSpPr>
          <p:spPr>
            <a:xfrm>
              <a:off x="690010" y="1250822"/>
              <a:ext cx="11286135" cy="110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Arimo"/>
                </a:rPr>
                <a:t>Activation Function</a:t>
              </a:r>
            </a:p>
          </p:txBody>
        </p:sp>
      </p:grpSp>
      <p:pic>
        <p:nvPicPr>
          <p:cNvPr id="3074" name="Picture 2" descr="https://miro.medium.com/max/277/1*OPlBtmo8cKz3F-fxfIfIz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43" y="3711044"/>
            <a:ext cx="2638425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5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ALUR KERJA SISTEM</a:t>
            </a:r>
            <a:endParaRPr lang="en-US" sz="36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3"/>
          <p:cNvSpPr txBox="1"/>
          <p:nvPr/>
        </p:nvSpPr>
        <p:spPr>
          <a:xfrm>
            <a:off x="685800" y="1714614"/>
            <a:ext cx="4481286" cy="506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200" b="1" spc="-36" dirty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4</a:t>
            </a:r>
            <a:r>
              <a:rPr lang="en-US" sz="3200" b="1" spc="-3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nonymous Pro"/>
              </a:rPr>
              <a:t>. Visualization</a:t>
            </a:r>
            <a:endParaRPr lang="en-US" sz="3200" b="1" spc="-36" dirty="0">
              <a:solidFill>
                <a:schemeClr val="tx1">
                  <a:lumMod val="85000"/>
                  <a:lumOff val="15000"/>
                </a:schemeClr>
              </a:solidFill>
              <a:latin typeface="Anonymous Pro"/>
            </a:endParaRPr>
          </a:p>
        </p:txBody>
      </p:sp>
      <p:sp>
        <p:nvSpPr>
          <p:cNvPr id="19" name="TextBox 25"/>
          <p:cNvSpPr txBox="1"/>
          <p:nvPr/>
        </p:nvSpPr>
        <p:spPr>
          <a:xfrm>
            <a:off x="10258029" y="5438579"/>
            <a:ext cx="10675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mo"/>
              </a:rPr>
              <a:t>- </a:t>
            </a:r>
          </a:p>
        </p:txBody>
      </p:sp>
      <p:sp>
        <p:nvSpPr>
          <p:cNvPr id="34" name="TextBox 30"/>
          <p:cNvSpPr txBox="1"/>
          <p:nvPr/>
        </p:nvSpPr>
        <p:spPr>
          <a:xfrm>
            <a:off x="6148428" y="7190187"/>
            <a:ext cx="6480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Arimo"/>
              </a:rPr>
              <a:t>n</a:t>
            </a:r>
          </a:p>
        </p:txBody>
      </p:sp>
      <p:sp>
        <p:nvSpPr>
          <p:cNvPr id="22" name="TextBox 25"/>
          <p:cNvSpPr txBox="1"/>
          <p:nvPr/>
        </p:nvSpPr>
        <p:spPr>
          <a:xfrm>
            <a:off x="9919338" y="2812600"/>
            <a:ext cx="18633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mo"/>
              </a:rPr>
              <a:t>-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59543" y="2577525"/>
            <a:ext cx="1599929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958333" y="3816046"/>
            <a:ext cx="4469720" cy="2824497"/>
          </a:xfrm>
          <a:prstGeom prst="rect">
            <a:avLst/>
          </a:prstGeom>
        </p:spPr>
      </p:pic>
      <p:sp>
        <p:nvSpPr>
          <p:cNvPr id="2" name="Rectangle 23"/>
          <p:cNvSpPr>
            <a:spLocks noChangeArrowheads="1"/>
          </p:cNvSpPr>
          <p:nvPr/>
        </p:nvSpPr>
        <p:spPr bwMode="auto">
          <a:xfrm>
            <a:off x="958334" y="2440513"/>
            <a:ext cx="135660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219419"/>
              </p:ext>
            </p:extLst>
          </p:nvPr>
        </p:nvGraphicFramePr>
        <p:xfrm>
          <a:off x="958335" y="2440514"/>
          <a:ext cx="5358086" cy="138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CorelDRAW" r:id="rId5" imgW="7691316" imgH="1988137" progId="CorelDraw.Graphic.17">
                  <p:embed/>
                </p:oleObj>
              </mc:Choice>
              <mc:Fallback>
                <p:oleObj name="CorelDRAW" r:id="rId5" imgW="7691316" imgH="1988137" progId="CorelDraw.Graphic.17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335" y="2440514"/>
                        <a:ext cx="5358086" cy="1380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668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ANALISIS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3"/>
          <p:cNvSpPr txBox="1"/>
          <p:nvPr/>
        </p:nvSpPr>
        <p:spPr>
          <a:xfrm>
            <a:off x="685800" y="1634615"/>
            <a:ext cx="3318164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Perhitungan</a:t>
            </a: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 </a:t>
            </a: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Akurasi</a:t>
            </a:r>
            <a:endParaRPr lang="en-US" sz="2400" b="1" spc="-36" dirty="0">
              <a:solidFill>
                <a:schemeClr val="bg1"/>
              </a:solidFill>
              <a:latin typeface="Anonymous Pro"/>
            </a:endParaRPr>
          </a:p>
        </p:txBody>
      </p:sp>
      <p:pic>
        <p:nvPicPr>
          <p:cNvPr id="13" name="Picture 12" descr="https://miro.medium.com/max/356/1*Z54JgbS4DUwWSknhDCvNTQ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21941"/>
            <a:ext cx="2895816" cy="196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34001"/>
            <a:ext cx="2895816" cy="6894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59840" y="2186048"/>
            <a:ext cx="4066309" cy="174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20"/>
              </a:lnSpc>
            </a:pPr>
            <a:r>
              <a:rPr lang="en-US" b="1" spc="-36" dirty="0" err="1" smtClean="0">
                <a:solidFill>
                  <a:schemeClr val="bg1"/>
                </a:solidFill>
                <a:latin typeface="Anonymous Pro"/>
              </a:rPr>
              <a:t>Perhitungan</a:t>
            </a:r>
            <a:r>
              <a:rPr lang="en-US" b="1" spc="-36" dirty="0" smtClean="0">
                <a:solidFill>
                  <a:schemeClr val="bg1"/>
                </a:solidFill>
                <a:latin typeface="Anonymous Pro"/>
              </a:rPr>
              <a:t> </a:t>
            </a:r>
            <a:r>
              <a:rPr lang="en-US" b="1" spc="-36" dirty="0" err="1" smtClean="0">
                <a:solidFill>
                  <a:schemeClr val="bg1"/>
                </a:solidFill>
                <a:latin typeface="Anonymous Pro"/>
              </a:rPr>
              <a:t>akurasi</a:t>
            </a:r>
            <a:r>
              <a:rPr lang="en-US" b="1" spc="-36" dirty="0" smtClean="0">
                <a:solidFill>
                  <a:schemeClr val="bg1"/>
                </a:solidFill>
                <a:latin typeface="Anonymous Pro"/>
              </a:rPr>
              <a:t> Mean Average Precision (</a:t>
            </a:r>
            <a:r>
              <a:rPr lang="en-US" b="1" spc="-36" dirty="0" err="1" smtClean="0">
                <a:solidFill>
                  <a:schemeClr val="bg1"/>
                </a:solidFill>
                <a:latin typeface="Anonymous Pro"/>
              </a:rPr>
              <a:t>mAP</a:t>
            </a:r>
            <a:r>
              <a:rPr lang="en-US" b="1" spc="-36" dirty="0" smtClean="0">
                <a:solidFill>
                  <a:schemeClr val="bg1"/>
                </a:solidFill>
                <a:latin typeface="Anonymous Pro"/>
              </a:rPr>
              <a:t>) </a:t>
            </a:r>
            <a:r>
              <a:rPr lang="en-US" b="1" spc="-36" dirty="0" err="1" smtClean="0">
                <a:solidFill>
                  <a:schemeClr val="bg1"/>
                </a:solidFill>
                <a:latin typeface="Anonymous Pro"/>
              </a:rPr>
              <a:t>menggunakan</a:t>
            </a:r>
            <a:r>
              <a:rPr lang="en-US" b="1" spc="-36" dirty="0" smtClean="0">
                <a:solidFill>
                  <a:schemeClr val="bg1"/>
                </a:solidFill>
                <a:latin typeface="Anonymous Pro"/>
              </a:rPr>
              <a:t> confusion matrix</a:t>
            </a:r>
            <a:endParaRPr lang="en-US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59840" y="3932680"/>
            <a:ext cx="43035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Parameter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pelatihan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: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Iterasi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10.000, batch 64, subdivision 16,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momentum 0.09,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channel 3, input size 416x416,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learning rate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0.001, steps 4000, scale 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ANALISIS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3"/>
          <p:cNvSpPr txBox="1"/>
          <p:nvPr/>
        </p:nvSpPr>
        <p:spPr>
          <a:xfrm>
            <a:off x="685800" y="1634615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Confusion Matrix</a:t>
            </a:r>
            <a:endParaRPr lang="en-US" sz="24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685800" y="2521941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1. 9000 Iteration (512000 Images)</a:t>
            </a:r>
            <a:endParaRPr lang="en-US" sz="2400" b="1" spc="-36" dirty="0">
              <a:solidFill>
                <a:schemeClr val="bg1"/>
              </a:solidFill>
              <a:latin typeface="Anonymous Pro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75322"/>
              </p:ext>
            </p:extLst>
          </p:nvPr>
        </p:nvGraphicFramePr>
        <p:xfrm>
          <a:off x="1013880" y="3288368"/>
          <a:ext cx="91774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80">
                  <a:extLst>
                    <a:ext uri="{9D8B030D-6E8A-4147-A177-3AD203B41FA5}">
                      <a16:colId xmlns:a16="http://schemas.microsoft.com/office/drawing/2014/main" val="4206011373"/>
                    </a:ext>
                  </a:extLst>
                </a:gridCol>
                <a:gridCol w="2051648">
                  <a:extLst>
                    <a:ext uri="{9D8B030D-6E8A-4147-A177-3AD203B41FA5}">
                      <a16:colId xmlns:a16="http://schemas.microsoft.com/office/drawing/2014/main" val="260560557"/>
                    </a:ext>
                  </a:extLst>
                </a:gridCol>
                <a:gridCol w="1311064">
                  <a:extLst>
                    <a:ext uri="{9D8B030D-6E8A-4147-A177-3AD203B41FA5}">
                      <a16:colId xmlns:a16="http://schemas.microsoft.com/office/drawing/2014/main" val="432580823"/>
                    </a:ext>
                  </a:extLst>
                </a:gridCol>
                <a:gridCol w="1311064">
                  <a:extLst>
                    <a:ext uri="{9D8B030D-6E8A-4147-A177-3AD203B41FA5}">
                      <a16:colId xmlns:a16="http://schemas.microsoft.com/office/drawing/2014/main" val="304716644"/>
                    </a:ext>
                  </a:extLst>
                </a:gridCol>
                <a:gridCol w="1311064">
                  <a:extLst>
                    <a:ext uri="{9D8B030D-6E8A-4147-A177-3AD203B41FA5}">
                      <a16:colId xmlns:a16="http://schemas.microsoft.com/office/drawing/2014/main" val="2481248608"/>
                    </a:ext>
                  </a:extLst>
                </a:gridCol>
                <a:gridCol w="1311064">
                  <a:extLst>
                    <a:ext uri="{9D8B030D-6E8A-4147-A177-3AD203B41FA5}">
                      <a16:colId xmlns:a16="http://schemas.microsoft.com/office/drawing/2014/main" val="1959755700"/>
                    </a:ext>
                  </a:extLst>
                </a:gridCol>
                <a:gridCol w="1311064">
                  <a:extLst>
                    <a:ext uri="{9D8B030D-6E8A-4147-A177-3AD203B41FA5}">
                      <a16:colId xmlns:a16="http://schemas.microsoft.com/office/drawing/2014/main" val="703224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5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Bell_Jellyfish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8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Blubber_Jellyfish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050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Moon Jellyfish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2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 Nettle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206274"/>
                  </a:ext>
                </a:extLst>
              </a:tr>
            </a:tbl>
          </a:graphicData>
        </a:graphic>
      </p:graphicFrame>
      <p:sp>
        <p:nvSpPr>
          <p:cNvPr id="14" name="TextBox 3"/>
          <p:cNvSpPr txBox="1"/>
          <p:nvPr/>
        </p:nvSpPr>
        <p:spPr>
          <a:xfrm>
            <a:off x="685800" y="5425402"/>
            <a:ext cx="10027572" cy="48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Mean Average Precision = 0.982381 (98.24%)</a:t>
            </a:r>
            <a:endParaRPr lang="en-US" sz="2400" b="1" spc="-36" dirty="0">
              <a:solidFill>
                <a:schemeClr val="bg1"/>
              </a:solidFill>
              <a:latin typeface="Anonymous Pro"/>
            </a:endParaRPr>
          </a:p>
        </p:txBody>
      </p:sp>
    </p:spTree>
    <p:extLst>
      <p:ext uri="{BB962C8B-B14F-4D97-AF65-F5344CB8AC3E}">
        <p14:creationId xmlns:p14="http://schemas.microsoft.com/office/powerpoint/2010/main" val="19284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ANALISIS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3"/>
          <p:cNvSpPr txBox="1"/>
          <p:nvPr/>
        </p:nvSpPr>
        <p:spPr>
          <a:xfrm>
            <a:off x="685800" y="1634615"/>
            <a:ext cx="10027572" cy="48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Confussion</a:t>
            </a: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 Matrix</a:t>
            </a:r>
            <a:endParaRPr lang="en-US" sz="24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685800" y="2521941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1. 10000 Iteration (518400 Images)</a:t>
            </a:r>
            <a:endParaRPr lang="en-US" sz="2400" b="1" spc="-36" dirty="0">
              <a:solidFill>
                <a:schemeClr val="bg1"/>
              </a:solidFill>
              <a:latin typeface="Anonymous Pro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38149"/>
              </p:ext>
            </p:extLst>
          </p:nvPr>
        </p:nvGraphicFramePr>
        <p:xfrm>
          <a:off x="688915" y="3322288"/>
          <a:ext cx="91774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480">
                  <a:extLst>
                    <a:ext uri="{9D8B030D-6E8A-4147-A177-3AD203B41FA5}">
                      <a16:colId xmlns:a16="http://schemas.microsoft.com/office/drawing/2014/main" val="4206011373"/>
                    </a:ext>
                  </a:extLst>
                </a:gridCol>
                <a:gridCol w="2051648">
                  <a:extLst>
                    <a:ext uri="{9D8B030D-6E8A-4147-A177-3AD203B41FA5}">
                      <a16:colId xmlns:a16="http://schemas.microsoft.com/office/drawing/2014/main" val="260560557"/>
                    </a:ext>
                  </a:extLst>
                </a:gridCol>
                <a:gridCol w="1311064">
                  <a:extLst>
                    <a:ext uri="{9D8B030D-6E8A-4147-A177-3AD203B41FA5}">
                      <a16:colId xmlns:a16="http://schemas.microsoft.com/office/drawing/2014/main" val="432580823"/>
                    </a:ext>
                  </a:extLst>
                </a:gridCol>
                <a:gridCol w="1311064">
                  <a:extLst>
                    <a:ext uri="{9D8B030D-6E8A-4147-A177-3AD203B41FA5}">
                      <a16:colId xmlns:a16="http://schemas.microsoft.com/office/drawing/2014/main" val="304716644"/>
                    </a:ext>
                  </a:extLst>
                </a:gridCol>
                <a:gridCol w="1311064">
                  <a:extLst>
                    <a:ext uri="{9D8B030D-6E8A-4147-A177-3AD203B41FA5}">
                      <a16:colId xmlns:a16="http://schemas.microsoft.com/office/drawing/2014/main" val="2481248608"/>
                    </a:ext>
                  </a:extLst>
                </a:gridCol>
                <a:gridCol w="1311064">
                  <a:extLst>
                    <a:ext uri="{9D8B030D-6E8A-4147-A177-3AD203B41FA5}">
                      <a16:colId xmlns:a16="http://schemas.microsoft.com/office/drawing/2014/main" val="1959755700"/>
                    </a:ext>
                  </a:extLst>
                </a:gridCol>
                <a:gridCol w="1311064">
                  <a:extLst>
                    <a:ext uri="{9D8B030D-6E8A-4147-A177-3AD203B41FA5}">
                      <a16:colId xmlns:a16="http://schemas.microsoft.com/office/drawing/2014/main" val="703224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5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Bell_Jellyfish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8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Blubber_Jellyfish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050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Moon Jellyfish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2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 Nettle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97.37%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206274"/>
                  </a:ext>
                </a:extLst>
              </a:tr>
            </a:tbl>
          </a:graphicData>
        </a:graphic>
      </p:graphicFrame>
      <p:sp>
        <p:nvSpPr>
          <p:cNvPr id="14" name="TextBox 3"/>
          <p:cNvSpPr txBox="1"/>
          <p:nvPr/>
        </p:nvSpPr>
        <p:spPr>
          <a:xfrm>
            <a:off x="685800" y="5425402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Mean Average Precision = 0.993421 (99.34%)</a:t>
            </a:r>
            <a:endParaRPr lang="en-US" sz="2400" b="1" spc="-36" dirty="0">
              <a:solidFill>
                <a:schemeClr val="bg1"/>
              </a:solidFill>
              <a:latin typeface="Anonymous Pro"/>
            </a:endParaRPr>
          </a:p>
        </p:txBody>
      </p:sp>
    </p:spTree>
    <p:extLst>
      <p:ext uri="{BB962C8B-B14F-4D97-AF65-F5344CB8AC3E}">
        <p14:creationId xmlns:p14="http://schemas.microsoft.com/office/powerpoint/2010/main" val="333455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ANALISIS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3"/>
          <p:cNvSpPr txBox="1"/>
          <p:nvPr/>
        </p:nvSpPr>
        <p:spPr>
          <a:xfrm>
            <a:off x="685798" y="1140044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Contoh</a:t>
            </a: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 </a:t>
            </a: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Hasil</a:t>
            </a: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 </a:t>
            </a: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Deteksi</a:t>
            </a:r>
            <a:endParaRPr lang="en-US" sz="2400" b="1" spc="-36" dirty="0">
              <a:solidFill>
                <a:schemeClr val="bg1"/>
              </a:solidFill>
              <a:latin typeface="Anonymous Pro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85796" y="1674490"/>
            <a:ext cx="8521873" cy="47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ANALISIS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3"/>
          <p:cNvSpPr txBox="1"/>
          <p:nvPr/>
        </p:nvSpPr>
        <p:spPr>
          <a:xfrm>
            <a:off x="685800" y="1634615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Contoh</a:t>
            </a: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 </a:t>
            </a: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Hasil</a:t>
            </a: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 </a:t>
            </a: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Deteksi</a:t>
            </a:r>
            <a:endParaRPr lang="en-US" sz="2400" b="1" spc="-36" dirty="0">
              <a:solidFill>
                <a:schemeClr val="bg1"/>
              </a:solidFill>
              <a:latin typeface="Anonymou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736" t="12595" r="24338" b="9754"/>
          <a:stretch/>
        </p:blipFill>
        <p:spPr>
          <a:xfrm>
            <a:off x="725801" y="2602106"/>
            <a:ext cx="4876800" cy="3675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9227" t="13163" r="24444" b="10891"/>
          <a:stretch/>
        </p:blipFill>
        <p:spPr>
          <a:xfrm>
            <a:off x="6003342" y="2577453"/>
            <a:ext cx="4881289" cy="37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ANALISIS KERJA SISTEM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3"/>
          <p:cNvSpPr txBox="1"/>
          <p:nvPr/>
        </p:nvSpPr>
        <p:spPr>
          <a:xfrm>
            <a:off x="789709" y="2729124"/>
            <a:ext cx="3158835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Hasil</a:t>
            </a: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 </a:t>
            </a: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Deteksi</a:t>
            </a: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 </a:t>
            </a:r>
          </a:p>
          <a:p>
            <a:pPr>
              <a:lnSpc>
                <a:spcPts val="4320"/>
              </a:lnSpc>
            </a:pPr>
            <a:r>
              <a:rPr lang="en-US" sz="2400" b="1" spc="-36" dirty="0" err="1" smtClean="0">
                <a:solidFill>
                  <a:schemeClr val="bg1"/>
                </a:solidFill>
                <a:latin typeface="Anonymous Pro"/>
              </a:rPr>
              <a:t>Pada</a:t>
            </a:r>
            <a:r>
              <a:rPr lang="en-US" sz="2400" b="1" spc="-36" dirty="0" smtClean="0">
                <a:solidFill>
                  <a:schemeClr val="bg1"/>
                </a:solidFill>
                <a:latin typeface="Anonymous Pro"/>
              </a:rPr>
              <a:t> Video</a:t>
            </a:r>
            <a:endParaRPr lang="en-US" sz="2400" b="1" spc="-36" dirty="0">
              <a:solidFill>
                <a:schemeClr val="bg1"/>
              </a:solidFill>
              <a:latin typeface="Anonymous Pro"/>
            </a:endParaRPr>
          </a:p>
        </p:txBody>
      </p:sp>
      <p:pic>
        <p:nvPicPr>
          <p:cNvPr id="11" name="ass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923" end="6772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1727" y="1634615"/>
            <a:ext cx="7446818" cy="418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DASAR PENELITIAN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5800" y="1791642"/>
            <a:ext cx="10910455" cy="4138104"/>
            <a:chOff x="685800" y="1431423"/>
            <a:chExt cx="11270673" cy="41551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8654" y="1436560"/>
              <a:ext cx="7827819" cy="143872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8653" y="2963520"/>
              <a:ext cx="7827819" cy="2623042"/>
            </a:xfrm>
            <a:prstGeom prst="rect">
              <a:avLst/>
            </a:prstGeom>
          </p:spPr>
        </p:pic>
        <p:pic>
          <p:nvPicPr>
            <p:cNvPr id="3074" name="Picture 2" descr="https://ungarannews.com/wp-content/uploads/2019/06/ubur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431423"/>
              <a:ext cx="3341839" cy="2226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asil gambar untuk sengatan ubur-ubur indonesi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1" y="3758914"/>
              <a:ext cx="3327984" cy="1814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341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KESIMPULAN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3"/>
          <p:cNvSpPr txBox="1"/>
          <p:nvPr/>
        </p:nvSpPr>
        <p:spPr>
          <a:xfrm>
            <a:off x="685800" y="1674561"/>
            <a:ext cx="10425545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1.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Sistem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deteksi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ubur-ubur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berbasis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video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dengan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metode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deep learning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dibuat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dengan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menggunakan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algoritma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deep learning YOLO v3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sebagai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algoritma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untuk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mendeteksi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objek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deteksi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ini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menggunakan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convolutional neural network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untuk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mengekstraksi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fitur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dari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citra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input.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Fitur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telah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diekstraksi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akan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diteruskan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ke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multilayer perceptron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untuk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diklasifikasikan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Hasil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klasifikasi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dari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multilayer perceptron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ini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selanjutnya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akan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divisualisasikan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pada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citra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inputan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berupa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bounding box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pada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objek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terdeteksi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lvl="0" algn="just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Hasil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pengujian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sistem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pada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iterasi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10.000, batch 64, subdivision 16, decay 0.0005, channel 3, input size 416x416,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learning rate 0.001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menghasilkan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nilai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akurasi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mencapai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99,34%</a:t>
            </a:r>
          </a:p>
        </p:txBody>
      </p:sp>
    </p:spTree>
    <p:extLst>
      <p:ext uri="{BB962C8B-B14F-4D97-AF65-F5344CB8AC3E}">
        <p14:creationId xmlns:p14="http://schemas.microsoft.com/office/powerpoint/2010/main" val="5322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SARAN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3"/>
          <p:cNvSpPr txBox="1"/>
          <p:nvPr/>
        </p:nvSpPr>
        <p:spPr>
          <a:xfrm>
            <a:off x="685800" y="1674561"/>
            <a:ext cx="10425545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1.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Sistem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yang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telah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dibuat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ini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dapat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dikembangkan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lebih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lanjut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terkait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variasi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jenis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ubur-ubur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dapat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dideteksi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oleh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sistem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meningkatkan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akurasi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dari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sistem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sudah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ada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Sistem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telah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dibuat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juga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dapat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dimodifikasi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untuk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mendeteksi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objek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lain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selain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ubur-ubur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dengan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menggantikan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data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latih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untuk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sistem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untuk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mengatasi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permasalahan-permasalahan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lainnya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lvl="0" algn="just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Terkait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digunakan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pembaca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dapat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mencoba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menggunakan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berbagai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deep learning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untuk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pendeteksian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objek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lainnya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untuk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menyelesaikan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masalah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sama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seperti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metode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Faster R-CNN, Faster R-CNN,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hingga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SSD yang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memungkinkan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untuk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meningkatkan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akurasi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dari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sistem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yang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dibuat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868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712020" y="3243097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4800" b="1" spc="-36" dirty="0" smtClean="0">
                <a:solidFill>
                  <a:schemeClr val="bg1"/>
                </a:solidFill>
                <a:latin typeface="Anonymous Pro"/>
              </a:rPr>
              <a:t>TERIMA KASIH</a:t>
            </a:r>
            <a:endParaRPr lang="en-US" sz="48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Shape 11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12020" y="1367337"/>
            <a:ext cx="1443839" cy="152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D:\Serba-Serbi\Desain\Logo\UNHAS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042" y="1274486"/>
            <a:ext cx="1356011" cy="1531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24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527707" y="511217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TRAINING PARAMETERS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3"/>
          <p:cNvSpPr txBox="1"/>
          <p:nvPr/>
        </p:nvSpPr>
        <p:spPr>
          <a:xfrm>
            <a:off x="527707" y="1397907"/>
            <a:ext cx="6288729" cy="3860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000" b="1" spc="-36" dirty="0" smtClean="0">
                <a:solidFill>
                  <a:schemeClr val="bg1"/>
                </a:solidFill>
                <a:latin typeface="Anonymous Pro"/>
              </a:rPr>
              <a:t>Batch/Subdivision</a:t>
            </a:r>
          </a:p>
          <a:p>
            <a:pPr>
              <a:lnSpc>
                <a:spcPts val="4320"/>
              </a:lnSpc>
            </a:pPr>
            <a:r>
              <a:rPr lang="en-US" sz="2000" b="1" spc="-36" dirty="0" smtClean="0">
                <a:solidFill>
                  <a:schemeClr val="bg1"/>
                </a:solidFill>
                <a:latin typeface="Anonymous Pro"/>
              </a:rPr>
              <a:t>Width, Height, Channel</a:t>
            </a:r>
          </a:p>
          <a:p>
            <a:pPr>
              <a:lnSpc>
                <a:spcPts val="4320"/>
              </a:lnSpc>
            </a:pPr>
            <a:r>
              <a:rPr lang="en-US" sz="2000" b="1" spc="-36" dirty="0" smtClean="0">
                <a:solidFill>
                  <a:schemeClr val="bg1"/>
                </a:solidFill>
                <a:latin typeface="Anonymous Pro"/>
              </a:rPr>
              <a:t>Momentum, Decay</a:t>
            </a:r>
          </a:p>
          <a:p>
            <a:pPr>
              <a:lnSpc>
                <a:spcPts val="4320"/>
              </a:lnSpc>
            </a:pPr>
            <a:r>
              <a:rPr lang="en-US" sz="2000" b="1" spc="-36" dirty="0" smtClean="0">
                <a:solidFill>
                  <a:schemeClr val="bg1"/>
                </a:solidFill>
                <a:latin typeface="Anonymous Pro"/>
              </a:rPr>
              <a:t>Learning Rate, Steps, Scale</a:t>
            </a:r>
          </a:p>
          <a:p>
            <a:pPr>
              <a:lnSpc>
                <a:spcPts val="4320"/>
              </a:lnSpc>
            </a:pPr>
            <a:r>
              <a:rPr lang="en-US" sz="2000" b="1" spc="-36" dirty="0" smtClean="0">
                <a:solidFill>
                  <a:schemeClr val="bg1"/>
                </a:solidFill>
                <a:latin typeface="Anonymous Pro"/>
              </a:rPr>
              <a:t>Data Augmentation (angle, saturation, exposure)</a:t>
            </a:r>
          </a:p>
          <a:p>
            <a:pPr>
              <a:lnSpc>
                <a:spcPts val="4320"/>
              </a:lnSpc>
            </a:pPr>
            <a:r>
              <a:rPr lang="en-US" sz="2000" b="1" spc="-36" dirty="0" smtClean="0">
                <a:solidFill>
                  <a:schemeClr val="bg1"/>
                </a:solidFill>
                <a:latin typeface="Anonymous Pro"/>
              </a:rPr>
              <a:t>Max Batches (Iteration)</a:t>
            </a:r>
          </a:p>
          <a:p>
            <a:pPr>
              <a:lnSpc>
                <a:spcPts val="4320"/>
              </a:lnSpc>
            </a:pPr>
            <a:endParaRPr lang="en-US" sz="2000" b="1" spc="-36" dirty="0" smtClean="0">
              <a:solidFill>
                <a:schemeClr val="bg1"/>
              </a:solidFill>
              <a:latin typeface="Anonymous Pro"/>
            </a:endParaRPr>
          </a:p>
        </p:txBody>
      </p:sp>
    </p:spTree>
    <p:extLst>
      <p:ext uri="{BB962C8B-B14F-4D97-AF65-F5344CB8AC3E}">
        <p14:creationId xmlns:p14="http://schemas.microsoft.com/office/powerpoint/2010/main" val="2431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DASAR PENELITIAN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771" y="2776798"/>
            <a:ext cx="8134453" cy="19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RUMUSAN MASALAH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10" name="Shape 164"/>
          <p:cNvSpPr txBox="1"/>
          <p:nvPr/>
        </p:nvSpPr>
        <p:spPr>
          <a:xfrm>
            <a:off x="609600" y="2411246"/>
            <a:ext cx="7324800" cy="26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/>
            <a:r>
              <a:rPr lang="en-US" sz="2800" dirty="0" smtClean="0">
                <a:solidFill>
                  <a:schemeClr val="bg1"/>
                </a:solidFill>
              </a:rPr>
              <a:t>1. </a:t>
            </a:r>
            <a:r>
              <a:rPr lang="en-US" sz="2800" dirty="0" err="1" smtClean="0">
                <a:solidFill>
                  <a:schemeClr val="bg1"/>
                </a:solidFill>
              </a:rPr>
              <a:t>Bagaimana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cara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membuat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sistem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untuk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mendeteksi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ubur-ubur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berbasis</a:t>
            </a:r>
            <a:r>
              <a:rPr lang="en-US" sz="2800" dirty="0" smtClean="0">
                <a:solidFill>
                  <a:schemeClr val="bg1"/>
                </a:solidFill>
              </a:rPr>
              <a:t> video </a:t>
            </a:r>
            <a:r>
              <a:rPr lang="en-US" sz="2800" dirty="0" err="1" smtClean="0">
                <a:solidFill>
                  <a:schemeClr val="bg1"/>
                </a:solidFill>
              </a:rPr>
              <a:t>dengan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menggunakan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metode</a:t>
            </a:r>
            <a:r>
              <a:rPr lang="en-US" sz="2800" dirty="0">
                <a:solidFill>
                  <a:schemeClr val="bg1"/>
                </a:solidFill>
              </a:rPr>
              <a:t> deep learning</a:t>
            </a:r>
            <a:r>
              <a:rPr lang="id-ID" sz="2800" dirty="0">
                <a:solidFill>
                  <a:schemeClr val="bg1"/>
                </a:solidFill>
              </a:rPr>
              <a:t>? </a:t>
            </a:r>
            <a:endParaRPr lang="en-US" sz="2800" dirty="0">
              <a:solidFill>
                <a:schemeClr val="bg1"/>
              </a:solidFill>
            </a:endParaRPr>
          </a:p>
          <a:p>
            <a:pPr lvl="0"/>
            <a:r>
              <a:rPr lang="en-US" sz="2800" dirty="0" smtClean="0">
                <a:solidFill>
                  <a:schemeClr val="bg1"/>
                </a:solidFill>
              </a:rPr>
              <a:t>2. </a:t>
            </a:r>
            <a:r>
              <a:rPr lang="id-ID" sz="2800" dirty="0" smtClean="0">
                <a:solidFill>
                  <a:schemeClr val="bg1"/>
                </a:solidFill>
              </a:rPr>
              <a:t>Bagaimana </a:t>
            </a:r>
            <a:r>
              <a:rPr lang="en-US" sz="2800" dirty="0" err="1" smtClean="0">
                <a:solidFill>
                  <a:schemeClr val="bg1"/>
                </a:solidFill>
              </a:rPr>
              <a:t>unjuk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kerja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sistem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pendeteksi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ubur-ubur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berbasis</a:t>
            </a:r>
            <a:r>
              <a:rPr lang="en-US" sz="2800" dirty="0" smtClean="0">
                <a:solidFill>
                  <a:schemeClr val="bg1"/>
                </a:solidFill>
              </a:rPr>
              <a:t> deep learning</a:t>
            </a:r>
            <a:r>
              <a:rPr lang="id-ID" sz="2800" dirty="0" smtClean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58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BATASAN MASALAH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sp>
        <p:nvSpPr>
          <p:cNvPr id="10" name="Shape 164"/>
          <p:cNvSpPr txBox="1"/>
          <p:nvPr/>
        </p:nvSpPr>
        <p:spPr>
          <a:xfrm>
            <a:off x="609600" y="2411246"/>
            <a:ext cx="7324800" cy="26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 smtClean="0">
                <a:solidFill>
                  <a:schemeClr val="bg1"/>
                </a:solidFill>
              </a:rPr>
              <a:t>1. </a:t>
            </a:r>
            <a:r>
              <a:rPr lang="en-US" sz="2400" dirty="0" err="1" smtClean="0">
                <a:solidFill>
                  <a:schemeClr val="bg1"/>
                </a:solidFill>
              </a:rPr>
              <a:t>Objek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penelitian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adalah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ubur-ubur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lvl="0"/>
            <a:r>
              <a:rPr lang="en-US" sz="2400" dirty="0" smtClean="0">
                <a:solidFill>
                  <a:schemeClr val="bg1"/>
                </a:solidFill>
              </a:rPr>
              <a:t>2. Data yang </a:t>
            </a:r>
            <a:r>
              <a:rPr lang="en-US" sz="2400" dirty="0" err="1" smtClean="0">
                <a:solidFill>
                  <a:schemeClr val="bg1"/>
                </a:solidFill>
              </a:rPr>
              <a:t>digunakan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untuk</a:t>
            </a:r>
            <a:r>
              <a:rPr lang="en-US" sz="2400" dirty="0" smtClean="0">
                <a:solidFill>
                  <a:schemeClr val="bg1"/>
                </a:solidFill>
              </a:rPr>
              <a:t> proses </a:t>
            </a:r>
            <a:r>
              <a:rPr lang="en-US" sz="2400" dirty="0" err="1" smtClean="0">
                <a:solidFill>
                  <a:schemeClr val="bg1"/>
                </a:solidFill>
              </a:rPr>
              <a:t>pelatihan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pengujian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menggunakan</a:t>
            </a:r>
            <a:r>
              <a:rPr lang="en-US" sz="2400" dirty="0" smtClean="0">
                <a:solidFill>
                  <a:schemeClr val="bg1"/>
                </a:solidFill>
              </a:rPr>
              <a:t> data </a:t>
            </a:r>
            <a:r>
              <a:rPr lang="en-US" sz="2400" i="1" dirty="0" err="1" smtClean="0">
                <a:solidFill>
                  <a:schemeClr val="bg1"/>
                </a:solidFill>
              </a:rPr>
              <a:t>dari</a:t>
            </a:r>
            <a:r>
              <a:rPr lang="en-US" sz="2400" i="1" dirty="0" smtClean="0">
                <a:solidFill>
                  <a:schemeClr val="bg1"/>
                </a:solidFill>
              </a:rPr>
              <a:t> Open Images Dataset (OID) v4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sementara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unjuk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kerja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sistem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menggunakan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citra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dan</a:t>
            </a:r>
            <a:r>
              <a:rPr lang="en-US" sz="2400" dirty="0" smtClean="0">
                <a:solidFill>
                  <a:schemeClr val="bg1"/>
                </a:solidFill>
              </a:rPr>
              <a:t> video </a:t>
            </a:r>
            <a:r>
              <a:rPr lang="en-US" sz="2400" dirty="0" err="1" smtClean="0">
                <a:solidFill>
                  <a:schemeClr val="bg1"/>
                </a:solidFill>
              </a:rPr>
              <a:t>dari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berbagai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sumber</a:t>
            </a:r>
            <a:r>
              <a:rPr lang="en-US" sz="2400" dirty="0" smtClean="0">
                <a:solidFill>
                  <a:schemeClr val="bg1"/>
                </a:solidFill>
              </a:rPr>
              <a:t> lain di internet</a:t>
            </a:r>
            <a:r>
              <a:rPr lang="id-ID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lvl="0"/>
            <a:r>
              <a:rPr lang="en-US" sz="2400" dirty="0" smtClean="0">
                <a:solidFill>
                  <a:schemeClr val="bg1"/>
                </a:solidFill>
              </a:rPr>
              <a:t>3. </a:t>
            </a:r>
            <a:r>
              <a:rPr lang="id-ID" sz="2400" dirty="0" smtClean="0">
                <a:solidFill>
                  <a:schemeClr val="bg1"/>
                </a:solidFill>
              </a:rPr>
              <a:t>Rancangan </a:t>
            </a:r>
            <a:r>
              <a:rPr lang="id-ID" sz="2400" dirty="0">
                <a:solidFill>
                  <a:schemeClr val="bg1"/>
                </a:solidFill>
              </a:rPr>
              <a:t>model pendeteksi </a:t>
            </a:r>
            <a:r>
              <a:rPr lang="en-US" sz="2400" dirty="0" err="1" smtClean="0">
                <a:solidFill>
                  <a:schemeClr val="bg1"/>
                </a:solidFill>
              </a:rPr>
              <a:t>ubur-ubur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dibuat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menggunakan</a:t>
            </a:r>
            <a:r>
              <a:rPr lang="en-US" sz="2400" dirty="0" smtClean="0">
                <a:solidFill>
                  <a:schemeClr val="bg1"/>
                </a:solidFill>
              </a:rPr>
              <a:t> deep learning </a:t>
            </a:r>
            <a:r>
              <a:rPr lang="en-US" sz="2400" dirty="0" err="1" smtClean="0">
                <a:solidFill>
                  <a:schemeClr val="bg1"/>
                </a:solidFill>
              </a:rPr>
              <a:t>dengan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metode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</a:rPr>
              <a:t>You Only Look Once</a:t>
            </a:r>
            <a:r>
              <a:rPr lang="en-US" sz="2400" dirty="0" smtClean="0">
                <a:solidFill>
                  <a:schemeClr val="bg1"/>
                </a:solidFill>
              </a:rPr>
              <a:t> (YOLO) </a:t>
            </a:r>
            <a:r>
              <a:rPr lang="en-US" sz="2400" dirty="0" err="1" smtClean="0">
                <a:solidFill>
                  <a:schemeClr val="bg1"/>
                </a:solidFill>
              </a:rPr>
              <a:t>generasi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ketiga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1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TAHAPAN PENELITIAN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230740621"/>
              </p:ext>
            </p:extLst>
          </p:nvPr>
        </p:nvGraphicFramePr>
        <p:xfrm>
          <a:off x="2161308" y="1551710"/>
          <a:ext cx="8880764" cy="4918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709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852" y="-480"/>
            <a:ext cx="10377907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PENGAMBILAN DATA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95" y="3959678"/>
            <a:ext cx="5558704" cy="2484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208" y="2554279"/>
            <a:ext cx="4712228" cy="2980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95" y="1468222"/>
            <a:ext cx="5558704" cy="257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42904" y="0"/>
            <a:ext cx="6623325" cy="6858479"/>
            <a:chOff x="5542904" y="0"/>
            <a:chExt cx="6623325" cy="6858479"/>
          </a:xfrm>
        </p:grpSpPr>
        <p:sp>
          <p:nvSpPr>
            <p:cNvPr id="20" name="Shape 119"/>
            <p:cNvSpPr/>
            <p:nvPr/>
          </p:nvSpPr>
          <p:spPr>
            <a:xfrm rot="10800000">
              <a:off x="5542904" y="1"/>
              <a:ext cx="6509036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69803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20"/>
            <p:cNvSpPr/>
            <p:nvPr/>
          </p:nvSpPr>
          <p:spPr>
            <a:xfrm rot="10800000">
              <a:off x="6613162" y="0"/>
              <a:ext cx="5553067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852" y="-480"/>
            <a:ext cx="6623325" cy="6858479"/>
            <a:chOff x="-852" y="-480"/>
            <a:chExt cx="9634957" cy="6858479"/>
          </a:xfrm>
        </p:grpSpPr>
        <p:sp>
          <p:nvSpPr>
            <p:cNvPr id="15" name="Shape 119"/>
            <p:cNvSpPr/>
            <p:nvPr/>
          </p:nvSpPr>
          <p:spPr>
            <a:xfrm>
              <a:off x="165404" y="-480"/>
              <a:ext cx="9468701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6161" y="0"/>
                  </a:lnTo>
                  <a:lnTo>
                    <a:pt x="79674" y="0"/>
                  </a:lnTo>
                  <a:lnTo>
                    <a:pt x="79744" y="0"/>
                  </a:lnTo>
                  <a:lnTo>
                    <a:pt x="120000" y="120000"/>
                  </a:lnTo>
                  <a:lnTo>
                    <a:pt x="25906" y="120000"/>
                  </a:lnTo>
                  <a:lnTo>
                    <a:pt x="25909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20"/>
            <p:cNvSpPr/>
            <p:nvPr/>
          </p:nvSpPr>
          <p:spPr>
            <a:xfrm>
              <a:off x="-852" y="-479"/>
              <a:ext cx="8078052" cy="68584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6893" y="0"/>
                  </a:lnTo>
                  <a:lnTo>
                    <a:pt x="72731" y="0"/>
                  </a:lnTo>
                  <a:lnTo>
                    <a:pt x="72814" y="0"/>
                  </a:lnTo>
                  <a:lnTo>
                    <a:pt x="120000" y="119999"/>
                  </a:lnTo>
                  <a:lnTo>
                    <a:pt x="9707" y="119999"/>
                  </a:lnTo>
                  <a:lnTo>
                    <a:pt x="9711" y="119990"/>
                  </a:lnTo>
                  <a:lnTo>
                    <a:pt x="0" y="11999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685800" y="679450"/>
            <a:ext cx="100275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b="1" spc="-36" dirty="0" smtClean="0">
                <a:solidFill>
                  <a:schemeClr val="bg1"/>
                </a:solidFill>
                <a:latin typeface="Anonymous Pro"/>
              </a:rPr>
              <a:t>PREPROCESSING</a:t>
            </a:r>
            <a:endParaRPr lang="en-US" sz="3600" b="1" spc="-36" dirty="0">
              <a:solidFill>
                <a:schemeClr val="bg1"/>
              </a:solidFill>
              <a:latin typeface="Anonymou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4" y="1435006"/>
            <a:ext cx="7115175" cy="5105400"/>
          </a:xfrm>
          <a:prstGeom prst="rect">
            <a:avLst/>
          </a:prstGeom>
        </p:spPr>
      </p:pic>
      <p:pic>
        <p:nvPicPr>
          <p:cNvPr id="12" name="Picture 11" descr="C:\Users\Trafalgar D. Law\Desktop\Untitled-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870" y="1435006"/>
            <a:ext cx="3454400" cy="30975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7907444" y="4736659"/>
            <a:ext cx="3464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Contoh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jenis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ubur-ubur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: (a)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Bell Jellyfish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(b)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Blubber Jellyfish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(c)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Moon Jellyfish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(d)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Sea Nettle Jellyfish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7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888</Words>
  <Application>Microsoft Office PowerPoint</Application>
  <PresentationFormat>Widescreen</PresentationFormat>
  <Paragraphs>199</Paragraphs>
  <Slides>33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Anonymous Pro</vt:lpstr>
      <vt:lpstr>Arial</vt:lpstr>
      <vt:lpstr>Arimo</vt:lpstr>
      <vt:lpstr>Calibri</vt:lpstr>
      <vt:lpstr>Calibri Light</vt:lpstr>
      <vt:lpstr>Times New Roman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Fuad Khairi</dc:creator>
  <cp:lastModifiedBy>Fuad Khairi</cp:lastModifiedBy>
  <cp:revision>45</cp:revision>
  <dcterms:created xsi:type="dcterms:W3CDTF">2019-09-09T02:02:10Z</dcterms:created>
  <dcterms:modified xsi:type="dcterms:W3CDTF">2019-09-18T01:43:09Z</dcterms:modified>
</cp:coreProperties>
</file>